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7" r:id="rId4"/>
    <p:sldId id="265" r:id="rId5"/>
    <p:sldId id="259" r:id="rId6"/>
    <p:sldId id="268" r:id="rId7"/>
    <p:sldId id="260" r:id="rId8"/>
    <p:sldId id="262" r:id="rId9"/>
    <p:sldId id="270" r:id="rId10"/>
    <p:sldId id="267" r:id="rId11"/>
    <p:sldId id="261" r:id="rId12"/>
    <p:sldId id="271" r:id="rId13"/>
    <p:sldId id="272" r:id="rId14"/>
    <p:sldId id="273" r:id="rId15"/>
    <p:sldId id="263" r:id="rId16"/>
  </p:sldIdLst>
  <p:sldSz cx="18288000" cy="10287000"/>
  <p:notesSz cx="6858000" cy="9144000"/>
  <p:embeddedFontLst>
    <p:embeddedFont>
      <p:font typeface="Pattanakarn" panose="020B0604020202020204" charset="-34"/>
      <p:regular r:id="rId18"/>
    </p:embeddedFont>
    <p:embeddedFont>
      <p:font typeface="RQND Pro Wide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58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405EE4-1EDA-4A07-9DE5-37BD0E28515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CA144F14-2CDC-4AC3-9AFC-07680BEB60EF}">
      <dgm:prSet phldrT="[Text]" custT="1"/>
      <dgm:spPr/>
      <dgm:t>
        <a:bodyPr/>
        <a:lstStyle/>
        <a:p>
          <a:r>
            <a:rPr lang="en-US" sz="2800" dirty="0">
              <a:latin typeface="Aptos" panose="020B0004020202020204" pitchFamily="34" charset="0"/>
            </a:rPr>
            <a:t>Input </a:t>
          </a:r>
          <a:r>
            <a:rPr lang="en-US" sz="2800" dirty="0" err="1">
              <a:latin typeface="Aptos" panose="020B0004020202020204" pitchFamily="34" charset="0"/>
            </a:rPr>
            <a:t>Pertanyaan</a:t>
          </a:r>
          <a:r>
            <a:rPr lang="en-US" sz="2800" dirty="0">
              <a:latin typeface="Aptos" panose="020B0004020202020204" pitchFamily="34" charset="0"/>
            </a:rPr>
            <a:t> User</a:t>
          </a:r>
        </a:p>
      </dgm:t>
    </dgm:pt>
    <dgm:pt modelId="{2CA0D4FC-B674-4854-BFC8-20C3A4DE81AF}" type="parTrans" cxnId="{3FC77638-8498-4EE2-B0A7-C126F8CEC359}">
      <dgm:prSet/>
      <dgm:spPr/>
      <dgm:t>
        <a:bodyPr/>
        <a:lstStyle/>
        <a:p>
          <a:endParaRPr lang="en-US"/>
        </a:p>
      </dgm:t>
    </dgm:pt>
    <dgm:pt modelId="{B8787CB7-C192-4E6B-846C-10834D0627A5}" type="sibTrans" cxnId="{3FC77638-8498-4EE2-B0A7-C126F8CEC359}">
      <dgm:prSet/>
      <dgm:spPr/>
      <dgm:t>
        <a:bodyPr/>
        <a:lstStyle/>
        <a:p>
          <a:endParaRPr lang="en-US"/>
        </a:p>
      </dgm:t>
    </dgm:pt>
    <dgm:pt modelId="{8F410C26-2DD0-4219-81E3-54F26114D500}">
      <dgm:prSet phldrT="[Text]" custT="1"/>
      <dgm:spPr/>
      <dgm:t>
        <a:bodyPr/>
        <a:lstStyle/>
        <a:p>
          <a:r>
            <a:rPr lang="en-US" sz="2800" dirty="0">
              <a:latin typeface="Aptos" panose="020B0004020202020204" pitchFamily="34" charset="0"/>
            </a:rPr>
            <a:t>Embedding </a:t>
          </a:r>
          <a:r>
            <a:rPr lang="en-US" sz="2800" dirty="0" err="1">
              <a:latin typeface="Aptos" panose="020B0004020202020204" pitchFamily="34" charset="0"/>
            </a:rPr>
            <a:t>Pertanyaan</a:t>
          </a:r>
          <a:r>
            <a:rPr lang="en-US" sz="2800" dirty="0">
              <a:latin typeface="Aptos" panose="020B0004020202020204" pitchFamily="34" charset="0"/>
            </a:rPr>
            <a:t> ( </a:t>
          </a:r>
          <a:r>
            <a:rPr lang="en-US" sz="2800" dirty="0" err="1">
              <a:latin typeface="Aptos" panose="020B0004020202020204" pitchFamily="34" charset="0"/>
            </a:rPr>
            <a:t>SentenceTransformer</a:t>
          </a:r>
          <a:r>
            <a:rPr lang="en-US" sz="2800" dirty="0">
              <a:latin typeface="Aptos" panose="020B0004020202020204" pitchFamily="34" charset="0"/>
            </a:rPr>
            <a:t>)</a:t>
          </a:r>
        </a:p>
      </dgm:t>
    </dgm:pt>
    <dgm:pt modelId="{EF5570A1-4DE1-4E23-AE81-B56F4965B7A5}" type="parTrans" cxnId="{BC3DE505-FC11-4A9D-B324-F02B4AF42A94}">
      <dgm:prSet/>
      <dgm:spPr/>
      <dgm:t>
        <a:bodyPr/>
        <a:lstStyle/>
        <a:p>
          <a:endParaRPr lang="en-US"/>
        </a:p>
      </dgm:t>
    </dgm:pt>
    <dgm:pt modelId="{C47EE637-F18E-4C2E-AB1C-9D4787705D33}" type="sibTrans" cxnId="{BC3DE505-FC11-4A9D-B324-F02B4AF42A94}">
      <dgm:prSet/>
      <dgm:spPr/>
      <dgm:t>
        <a:bodyPr/>
        <a:lstStyle/>
        <a:p>
          <a:endParaRPr lang="en-US"/>
        </a:p>
      </dgm:t>
    </dgm:pt>
    <dgm:pt modelId="{378A9A38-6C15-440F-8B09-5C26F26F28E1}">
      <dgm:prSet phldrT="[Text]" custT="1"/>
      <dgm:spPr/>
      <dgm:t>
        <a:bodyPr/>
        <a:lstStyle/>
        <a:p>
          <a:r>
            <a:rPr lang="en-US" sz="2800" dirty="0" err="1">
              <a:latin typeface="Aptos" panose="020B0004020202020204" pitchFamily="34" charset="0"/>
            </a:rPr>
            <a:t>Pencarian</a:t>
          </a:r>
          <a:r>
            <a:rPr lang="en-US" sz="2800" dirty="0">
              <a:latin typeface="Aptos" panose="020B0004020202020204" pitchFamily="34" charset="0"/>
            </a:rPr>
            <a:t> di FAISS Index  | → Top-k </a:t>
          </a:r>
          <a:r>
            <a:rPr lang="en-US" sz="2800" dirty="0" err="1">
              <a:latin typeface="Aptos" panose="020B0004020202020204" pitchFamily="34" charset="0"/>
            </a:rPr>
            <a:t>paragraf</a:t>
          </a:r>
          <a:r>
            <a:rPr lang="en-US" sz="2800" dirty="0">
              <a:latin typeface="Aptos" panose="020B0004020202020204" pitchFamily="34" charset="0"/>
            </a:rPr>
            <a:t> tafsir</a:t>
          </a:r>
        </a:p>
      </dgm:t>
    </dgm:pt>
    <dgm:pt modelId="{31B9D2A3-555E-4FEC-902F-49B987D25B55}" type="parTrans" cxnId="{CBBB66A5-E2C6-4836-9C69-367D7D03835A}">
      <dgm:prSet/>
      <dgm:spPr/>
      <dgm:t>
        <a:bodyPr/>
        <a:lstStyle/>
        <a:p>
          <a:endParaRPr lang="en-US"/>
        </a:p>
      </dgm:t>
    </dgm:pt>
    <dgm:pt modelId="{677839B1-B874-4BE0-9145-1816B042DCE3}" type="sibTrans" cxnId="{CBBB66A5-E2C6-4836-9C69-367D7D03835A}">
      <dgm:prSet/>
      <dgm:spPr/>
      <dgm:t>
        <a:bodyPr/>
        <a:lstStyle/>
        <a:p>
          <a:endParaRPr lang="en-US"/>
        </a:p>
      </dgm:t>
    </dgm:pt>
    <dgm:pt modelId="{739C7D3D-BF5C-48D2-BAA8-800B31037468}">
      <dgm:prSet custT="1"/>
      <dgm:spPr/>
      <dgm:t>
        <a:bodyPr/>
        <a:lstStyle/>
        <a:p>
          <a:r>
            <a:rPr lang="en-US" sz="2800" dirty="0" err="1">
              <a:latin typeface="Aptos" panose="020B0004020202020204" pitchFamily="34" charset="0"/>
            </a:rPr>
            <a:t>Susun</a:t>
          </a:r>
          <a:r>
            <a:rPr lang="en-US" sz="2800" dirty="0">
              <a:latin typeface="Aptos" panose="020B0004020202020204" pitchFamily="34" charset="0"/>
            </a:rPr>
            <a:t> Prompt + Generate (</a:t>
          </a:r>
          <a:r>
            <a:rPr lang="en-US" sz="2800" dirty="0" err="1">
              <a:latin typeface="Aptos" panose="020B0004020202020204" pitchFamily="34" charset="0"/>
            </a:rPr>
            <a:t>TinyLLaMA</a:t>
          </a:r>
          <a:r>
            <a:rPr lang="en-US" sz="2800" dirty="0">
              <a:latin typeface="Aptos" panose="020B0004020202020204" pitchFamily="34" charset="0"/>
            </a:rPr>
            <a:t> / idT5 QA)</a:t>
          </a:r>
        </a:p>
      </dgm:t>
    </dgm:pt>
    <dgm:pt modelId="{8F6BA982-B155-4C42-A5D4-7D18B11438AC}" type="parTrans" cxnId="{81630E11-6C5C-4127-8D75-B3E3F825FABC}">
      <dgm:prSet/>
      <dgm:spPr/>
      <dgm:t>
        <a:bodyPr/>
        <a:lstStyle/>
        <a:p>
          <a:endParaRPr lang="en-US"/>
        </a:p>
      </dgm:t>
    </dgm:pt>
    <dgm:pt modelId="{181BC980-AA2E-49B7-BD91-9BD5035DF729}" type="sibTrans" cxnId="{81630E11-6C5C-4127-8D75-B3E3F825FABC}">
      <dgm:prSet/>
      <dgm:spPr/>
      <dgm:t>
        <a:bodyPr/>
        <a:lstStyle/>
        <a:p>
          <a:endParaRPr lang="en-US"/>
        </a:p>
      </dgm:t>
    </dgm:pt>
    <dgm:pt modelId="{06B3A4E6-65CA-4FA3-B5C9-A4C6038DEBEC}">
      <dgm:prSet custT="1"/>
      <dgm:spPr/>
      <dgm:t>
        <a:bodyPr/>
        <a:lstStyle/>
        <a:p>
          <a:r>
            <a:rPr lang="en-US" sz="2800" dirty="0" err="1">
              <a:latin typeface="Aptos" panose="020B0004020202020204" pitchFamily="34" charset="0"/>
            </a:rPr>
            <a:t>Jawaban</a:t>
          </a:r>
          <a:r>
            <a:rPr lang="en-US" sz="2800" dirty="0">
              <a:latin typeface="Aptos" panose="020B0004020202020204" pitchFamily="34" charset="0"/>
            </a:rPr>
            <a:t> + </a:t>
          </a:r>
          <a:r>
            <a:rPr lang="en-US" sz="2800" dirty="0" err="1">
              <a:latin typeface="Aptos" panose="020B0004020202020204" pitchFamily="34" charset="0"/>
            </a:rPr>
            <a:t>Sumber</a:t>
          </a:r>
          <a:r>
            <a:rPr lang="en-US" sz="2800" dirty="0">
              <a:latin typeface="Aptos" panose="020B0004020202020204" pitchFamily="34" charset="0"/>
            </a:rPr>
            <a:t> </a:t>
          </a:r>
          <a:r>
            <a:rPr lang="en-US" sz="2800" dirty="0" err="1">
              <a:latin typeface="Aptos" panose="020B0004020202020204" pitchFamily="34" charset="0"/>
            </a:rPr>
            <a:t>Paragraf</a:t>
          </a:r>
          <a:endParaRPr lang="en-US" sz="2800" dirty="0">
            <a:latin typeface="Aptos" panose="020B0004020202020204" pitchFamily="34" charset="0"/>
          </a:endParaRPr>
        </a:p>
      </dgm:t>
    </dgm:pt>
    <dgm:pt modelId="{8C35D7A2-DB27-433B-ACEE-68CF6A69141C}" type="parTrans" cxnId="{87451823-8D0E-4290-89DE-41C0F41BF191}">
      <dgm:prSet/>
      <dgm:spPr/>
      <dgm:t>
        <a:bodyPr/>
        <a:lstStyle/>
        <a:p>
          <a:endParaRPr lang="en-US"/>
        </a:p>
      </dgm:t>
    </dgm:pt>
    <dgm:pt modelId="{014CECBC-4C59-4174-80D0-6FBA26D42C66}" type="sibTrans" cxnId="{87451823-8D0E-4290-89DE-41C0F41BF191}">
      <dgm:prSet/>
      <dgm:spPr/>
      <dgm:t>
        <a:bodyPr/>
        <a:lstStyle/>
        <a:p>
          <a:endParaRPr lang="en-US"/>
        </a:p>
      </dgm:t>
    </dgm:pt>
    <dgm:pt modelId="{7DBB6337-D3A9-4EDC-A849-80F225D74773}" type="pres">
      <dgm:prSet presAssocID="{EA405EE4-1EDA-4A07-9DE5-37BD0E28515B}" presName="Name0" presStyleCnt="0">
        <dgm:presLayoutVars>
          <dgm:dir/>
          <dgm:resizeHandles val="exact"/>
        </dgm:presLayoutVars>
      </dgm:prSet>
      <dgm:spPr/>
    </dgm:pt>
    <dgm:pt modelId="{DE2B295F-2EEC-4C83-BAE6-00BACD4A9823}" type="pres">
      <dgm:prSet presAssocID="{EA405EE4-1EDA-4A07-9DE5-37BD0E28515B}" presName="arrow" presStyleLbl="bgShp" presStyleIdx="0" presStyleCnt="1"/>
      <dgm:spPr/>
    </dgm:pt>
    <dgm:pt modelId="{541668F4-0DE0-41C4-8D37-633410BCA5E4}" type="pres">
      <dgm:prSet presAssocID="{EA405EE4-1EDA-4A07-9DE5-37BD0E28515B}" presName="points" presStyleCnt="0"/>
      <dgm:spPr/>
    </dgm:pt>
    <dgm:pt modelId="{A5DEE54A-6380-44EC-BBA9-26D6952F2129}" type="pres">
      <dgm:prSet presAssocID="{CA144F14-2CDC-4AC3-9AFC-07680BEB60EF}" presName="compositeA" presStyleCnt="0"/>
      <dgm:spPr/>
    </dgm:pt>
    <dgm:pt modelId="{FFE9C3C8-645D-4210-9C3C-B370ECE69A32}" type="pres">
      <dgm:prSet presAssocID="{CA144F14-2CDC-4AC3-9AFC-07680BEB60EF}" presName="textA" presStyleLbl="revTx" presStyleIdx="0" presStyleCnt="5">
        <dgm:presLayoutVars>
          <dgm:bulletEnabled val="1"/>
        </dgm:presLayoutVars>
      </dgm:prSet>
      <dgm:spPr/>
    </dgm:pt>
    <dgm:pt modelId="{5A12BAA9-97C3-4FB5-9D52-2AAAAD7B9933}" type="pres">
      <dgm:prSet presAssocID="{CA144F14-2CDC-4AC3-9AFC-07680BEB60EF}" presName="circleA" presStyleLbl="node1" presStyleIdx="0" presStyleCnt="5"/>
      <dgm:spPr/>
    </dgm:pt>
    <dgm:pt modelId="{17F7A82E-1703-41EC-8A4B-9ED8A0C69267}" type="pres">
      <dgm:prSet presAssocID="{CA144F14-2CDC-4AC3-9AFC-07680BEB60EF}" presName="spaceA" presStyleCnt="0"/>
      <dgm:spPr/>
    </dgm:pt>
    <dgm:pt modelId="{29DFE9C1-F10B-42E0-9204-33991AD93EA1}" type="pres">
      <dgm:prSet presAssocID="{B8787CB7-C192-4E6B-846C-10834D0627A5}" presName="space" presStyleCnt="0"/>
      <dgm:spPr/>
    </dgm:pt>
    <dgm:pt modelId="{740394B0-2AC8-440A-836D-997414DEE12D}" type="pres">
      <dgm:prSet presAssocID="{8F410C26-2DD0-4219-81E3-54F26114D500}" presName="compositeB" presStyleCnt="0"/>
      <dgm:spPr/>
    </dgm:pt>
    <dgm:pt modelId="{FB3E7787-4D18-4436-88CF-3E234E453B59}" type="pres">
      <dgm:prSet presAssocID="{8F410C26-2DD0-4219-81E3-54F26114D500}" presName="textB" presStyleLbl="revTx" presStyleIdx="1" presStyleCnt="5">
        <dgm:presLayoutVars>
          <dgm:bulletEnabled val="1"/>
        </dgm:presLayoutVars>
      </dgm:prSet>
      <dgm:spPr/>
    </dgm:pt>
    <dgm:pt modelId="{6A821CDA-9500-4783-AA61-B85DD6EA6B65}" type="pres">
      <dgm:prSet presAssocID="{8F410C26-2DD0-4219-81E3-54F26114D500}" presName="circleB" presStyleLbl="node1" presStyleIdx="1" presStyleCnt="5"/>
      <dgm:spPr/>
    </dgm:pt>
    <dgm:pt modelId="{502BF36E-F7FF-47FC-A3F8-F562599893C8}" type="pres">
      <dgm:prSet presAssocID="{8F410C26-2DD0-4219-81E3-54F26114D500}" presName="spaceB" presStyleCnt="0"/>
      <dgm:spPr/>
    </dgm:pt>
    <dgm:pt modelId="{71B3B5BF-69B2-42BA-AC01-B73D4DF2D008}" type="pres">
      <dgm:prSet presAssocID="{C47EE637-F18E-4C2E-AB1C-9D4787705D33}" presName="space" presStyleCnt="0"/>
      <dgm:spPr/>
    </dgm:pt>
    <dgm:pt modelId="{530B1A07-34A6-422F-B50B-F0552797001F}" type="pres">
      <dgm:prSet presAssocID="{378A9A38-6C15-440F-8B09-5C26F26F28E1}" presName="compositeA" presStyleCnt="0"/>
      <dgm:spPr/>
    </dgm:pt>
    <dgm:pt modelId="{8086303D-537B-4E56-906A-39C11AB2F455}" type="pres">
      <dgm:prSet presAssocID="{378A9A38-6C15-440F-8B09-5C26F26F28E1}" presName="textA" presStyleLbl="revTx" presStyleIdx="2" presStyleCnt="5">
        <dgm:presLayoutVars>
          <dgm:bulletEnabled val="1"/>
        </dgm:presLayoutVars>
      </dgm:prSet>
      <dgm:spPr/>
    </dgm:pt>
    <dgm:pt modelId="{2181BA5C-D053-4585-9E5A-3E38D15AF309}" type="pres">
      <dgm:prSet presAssocID="{378A9A38-6C15-440F-8B09-5C26F26F28E1}" presName="circleA" presStyleLbl="node1" presStyleIdx="2" presStyleCnt="5"/>
      <dgm:spPr/>
    </dgm:pt>
    <dgm:pt modelId="{2E93A785-2175-4B0C-A4AF-79237EC8ADC6}" type="pres">
      <dgm:prSet presAssocID="{378A9A38-6C15-440F-8B09-5C26F26F28E1}" presName="spaceA" presStyleCnt="0"/>
      <dgm:spPr/>
    </dgm:pt>
    <dgm:pt modelId="{D8FC9439-8049-4ECD-80CD-9DE1FACBBCB2}" type="pres">
      <dgm:prSet presAssocID="{677839B1-B874-4BE0-9145-1816B042DCE3}" presName="space" presStyleCnt="0"/>
      <dgm:spPr/>
    </dgm:pt>
    <dgm:pt modelId="{E17298A5-8116-4C75-AAB5-B022B745C142}" type="pres">
      <dgm:prSet presAssocID="{739C7D3D-BF5C-48D2-BAA8-800B31037468}" presName="compositeB" presStyleCnt="0"/>
      <dgm:spPr/>
    </dgm:pt>
    <dgm:pt modelId="{18B3D80E-5A48-45B0-B859-79959C393628}" type="pres">
      <dgm:prSet presAssocID="{739C7D3D-BF5C-48D2-BAA8-800B31037468}" presName="textB" presStyleLbl="revTx" presStyleIdx="3" presStyleCnt="5">
        <dgm:presLayoutVars>
          <dgm:bulletEnabled val="1"/>
        </dgm:presLayoutVars>
      </dgm:prSet>
      <dgm:spPr/>
    </dgm:pt>
    <dgm:pt modelId="{C9E15285-7B1E-48E3-8622-1E37FD3B8BE1}" type="pres">
      <dgm:prSet presAssocID="{739C7D3D-BF5C-48D2-BAA8-800B31037468}" presName="circleB" presStyleLbl="node1" presStyleIdx="3" presStyleCnt="5"/>
      <dgm:spPr/>
    </dgm:pt>
    <dgm:pt modelId="{C9EC31C0-4CC9-4F8B-BEEB-F6FA2DC395C4}" type="pres">
      <dgm:prSet presAssocID="{739C7D3D-BF5C-48D2-BAA8-800B31037468}" presName="spaceB" presStyleCnt="0"/>
      <dgm:spPr/>
    </dgm:pt>
    <dgm:pt modelId="{5BD70486-E040-4372-8D52-4E887599C553}" type="pres">
      <dgm:prSet presAssocID="{181BC980-AA2E-49B7-BD91-9BD5035DF729}" presName="space" presStyleCnt="0"/>
      <dgm:spPr/>
    </dgm:pt>
    <dgm:pt modelId="{9FA6D0AC-340F-4C0C-84F5-2066E92C373C}" type="pres">
      <dgm:prSet presAssocID="{06B3A4E6-65CA-4FA3-B5C9-A4C6038DEBEC}" presName="compositeA" presStyleCnt="0"/>
      <dgm:spPr/>
    </dgm:pt>
    <dgm:pt modelId="{C3A81F39-BDEA-4219-A55A-9A06C4C88185}" type="pres">
      <dgm:prSet presAssocID="{06B3A4E6-65CA-4FA3-B5C9-A4C6038DEBEC}" presName="textA" presStyleLbl="revTx" presStyleIdx="4" presStyleCnt="5">
        <dgm:presLayoutVars>
          <dgm:bulletEnabled val="1"/>
        </dgm:presLayoutVars>
      </dgm:prSet>
      <dgm:spPr/>
    </dgm:pt>
    <dgm:pt modelId="{7ABD7562-400B-4F7D-92CD-0F1628713B24}" type="pres">
      <dgm:prSet presAssocID="{06B3A4E6-65CA-4FA3-B5C9-A4C6038DEBEC}" presName="circleA" presStyleLbl="node1" presStyleIdx="4" presStyleCnt="5"/>
      <dgm:spPr/>
    </dgm:pt>
    <dgm:pt modelId="{09C16E87-2026-48B6-B824-2F40D0A3299C}" type="pres">
      <dgm:prSet presAssocID="{06B3A4E6-65CA-4FA3-B5C9-A4C6038DEBEC}" presName="spaceA" presStyleCnt="0"/>
      <dgm:spPr/>
    </dgm:pt>
  </dgm:ptLst>
  <dgm:cxnLst>
    <dgm:cxn modelId="{BC3DE505-FC11-4A9D-B324-F02B4AF42A94}" srcId="{EA405EE4-1EDA-4A07-9DE5-37BD0E28515B}" destId="{8F410C26-2DD0-4219-81E3-54F26114D500}" srcOrd="1" destOrd="0" parTransId="{EF5570A1-4DE1-4E23-AE81-B56F4965B7A5}" sibTransId="{C47EE637-F18E-4C2E-AB1C-9D4787705D33}"/>
    <dgm:cxn modelId="{295BC70A-A137-417D-9B95-A1417E275840}" type="presOf" srcId="{CA144F14-2CDC-4AC3-9AFC-07680BEB60EF}" destId="{FFE9C3C8-645D-4210-9C3C-B370ECE69A32}" srcOrd="0" destOrd="0" presId="urn:microsoft.com/office/officeart/2005/8/layout/hProcess11"/>
    <dgm:cxn modelId="{81630E11-6C5C-4127-8D75-B3E3F825FABC}" srcId="{EA405EE4-1EDA-4A07-9DE5-37BD0E28515B}" destId="{739C7D3D-BF5C-48D2-BAA8-800B31037468}" srcOrd="3" destOrd="0" parTransId="{8F6BA982-B155-4C42-A5D4-7D18B11438AC}" sibTransId="{181BC980-AA2E-49B7-BD91-9BD5035DF729}"/>
    <dgm:cxn modelId="{87451823-8D0E-4290-89DE-41C0F41BF191}" srcId="{EA405EE4-1EDA-4A07-9DE5-37BD0E28515B}" destId="{06B3A4E6-65CA-4FA3-B5C9-A4C6038DEBEC}" srcOrd="4" destOrd="0" parTransId="{8C35D7A2-DB27-433B-ACEE-68CF6A69141C}" sibTransId="{014CECBC-4C59-4174-80D0-6FBA26D42C66}"/>
    <dgm:cxn modelId="{F47A382E-232D-4E3A-BF25-6F576B297BF1}" type="presOf" srcId="{378A9A38-6C15-440F-8B09-5C26F26F28E1}" destId="{8086303D-537B-4E56-906A-39C11AB2F455}" srcOrd="0" destOrd="0" presId="urn:microsoft.com/office/officeart/2005/8/layout/hProcess11"/>
    <dgm:cxn modelId="{2FF76B35-5913-48A2-9B44-19B016F22603}" type="presOf" srcId="{8F410C26-2DD0-4219-81E3-54F26114D500}" destId="{FB3E7787-4D18-4436-88CF-3E234E453B59}" srcOrd="0" destOrd="0" presId="urn:microsoft.com/office/officeart/2005/8/layout/hProcess11"/>
    <dgm:cxn modelId="{3FC77638-8498-4EE2-B0A7-C126F8CEC359}" srcId="{EA405EE4-1EDA-4A07-9DE5-37BD0E28515B}" destId="{CA144F14-2CDC-4AC3-9AFC-07680BEB60EF}" srcOrd="0" destOrd="0" parTransId="{2CA0D4FC-B674-4854-BFC8-20C3A4DE81AF}" sibTransId="{B8787CB7-C192-4E6B-846C-10834D0627A5}"/>
    <dgm:cxn modelId="{FC942C60-CF89-4863-8C60-929D9C6AE57C}" type="presOf" srcId="{EA405EE4-1EDA-4A07-9DE5-37BD0E28515B}" destId="{7DBB6337-D3A9-4EDC-A849-80F225D74773}" srcOrd="0" destOrd="0" presId="urn:microsoft.com/office/officeart/2005/8/layout/hProcess11"/>
    <dgm:cxn modelId="{CBBB66A5-E2C6-4836-9C69-367D7D03835A}" srcId="{EA405EE4-1EDA-4A07-9DE5-37BD0E28515B}" destId="{378A9A38-6C15-440F-8B09-5C26F26F28E1}" srcOrd="2" destOrd="0" parTransId="{31B9D2A3-555E-4FEC-902F-49B987D25B55}" sibTransId="{677839B1-B874-4BE0-9145-1816B042DCE3}"/>
    <dgm:cxn modelId="{18CDDFF9-336D-47C4-BA5A-50659D2BAAB7}" type="presOf" srcId="{06B3A4E6-65CA-4FA3-B5C9-A4C6038DEBEC}" destId="{C3A81F39-BDEA-4219-A55A-9A06C4C88185}" srcOrd="0" destOrd="0" presId="urn:microsoft.com/office/officeart/2005/8/layout/hProcess11"/>
    <dgm:cxn modelId="{3AE6F3FF-DF3A-4278-9450-493E43369376}" type="presOf" srcId="{739C7D3D-BF5C-48D2-BAA8-800B31037468}" destId="{18B3D80E-5A48-45B0-B859-79959C393628}" srcOrd="0" destOrd="0" presId="urn:microsoft.com/office/officeart/2005/8/layout/hProcess11"/>
    <dgm:cxn modelId="{BAE324A4-30B8-4500-A98C-A46786C4BA37}" type="presParOf" srcId="{7DBB6337-D3A9-4EDC-A849-80F225D74773}" destId="{DE2B295F-2EEC-4C83-BAE6-00BACD4A9823}" srcOrd="0" destOrd="0" presId="urn:microsoft.com/office/officeart/2005/8/layout/hProcess11"/>
    <dgm:cxn modelId="{272AB3F9-3711-4F49-B592-74736D1B2CEB}" type="presParOf" srcId="{7DBB6337-D3A9-4EDC-A849-80F225D74773}" destId="{541668F4-0DE0-41C4-8D37-633410BCA5E4}" srcOrd="1" destOrd="0" presId="urn:microsoft.com/office/officeart/2005/8/layout/hProcess11"/>
    <dgm:cxn modelId="{802733D3-F720-4D3F-8C76-139F8B779AF9}" type="presParOf" srcId="{541668F4-0DE0-41C4-8D37-633410BCA5E4}" destId="{A5DEE54A-6380-44EC-BBA9-26D6952F2129}" srcOrd="0" destOrd="0" presId="urn:microsoft.com/office/officeart/2005/8/layout/hProcess11"/>
    <dgm:cxn modelId="{25818FDB-8A0A-43A2-8822-A77B13BFB99E}" type="presParOf" srcId="{A5DEE54A-6380-44EC-BBA9-26D6952F2129}" destId="{FFE9C3C8-645D-4210-9C3C-B370ECE69A32}" srcOrd="0" destOrd="0" presId="urn:microsoft.com/office/officeart/2005/8/layout/hProcess11"/>
    <dgm:cxn modelId="{8121D55F-7077-4A27-97B2-02D91175E110}" type="presParOf" srcId="{A5DEE54A-6380-44EC-BBA9-26D6952F2129}" destId="{5A12BAA9-97C3-4FB5-9D52-2AAAAD7B9933}" srcOrd="1" destOrd="0" presId="urn:microsoft.com/office/officeart/2005/8/layout/hProcess11"/>
    <dgm:cxn modelId="{EBD6D81D-C9EF-4E15-B180-C36FF0D05A75}" type="presParOf" srcId="{A5DEE54A-6380-44EC-BBA9-26D6952F2129}" destId="{17F7A82E-1703-41EC-8A4B-9ED8A0C69267}" srcOrd="2" destOrd="0" presId="urn:microsoft.com/office/officeart/2005/8/layout/hProcess11"/>
    <dgm:cxn modelId="{CDFA0BD2-9792-4094-8422-0B9EEDDCEB06}" type="presParOf" srcId="{541668F4-0DE0-41C4-8D37-633410BCA5E4}" destId="{29DFE9C1-F10B-42E0-9204-33991AD93EA1}" srcOrd="1" destOrd="0" presId="urn:microsoft.com/office/officeart/2005/8/layout/hProcess11"/>
    <dgm:cxn modelId="{F3CB382A-D439-4A3C-9493-BFEB912BBAA8}" type="presParOf" srcId="{541668F4-0DE0-41C4-8D37-633410BCA5E4}" destId="{740394B0-2AC8-440A-836D-997414DEE12D}" srcOrd="2" destOrd="0" presId="urn:microsoft.com/office/officeart/2005/8/layout/hProcess11"/>
    <dgm:cxn modelId="{94302E67-BAA2-48DD-A41B-121AEB9C2982}" type="presParOf" srcId="{740394B0-2AC8-440A-836D-997414DEE12D}" destId="{FB3E7787-4D18-4436-88CF-3E234E453B59}" srcOrd="0" destOrd="0" presId="urn:microsoft.com/office/officeart/2005/8/layout/hProcess11"/>
    <dgm:cxn modelId="{532D59A5-E442-4275-A336-2198C6A8E5DA}" type="presParOf" srcId="{740394B0-2AC8-440A-836D-997414DEE12D}" destId="{6A821CDA-9500-4783-AA61-B85DD6EA6B65}" srcOrd="1" destOrd="0" presId="urn:microsoft.com/office/officeart/2005/8/layout/hProcess11"/>
    <dgm:cxn modelId="{811ECC5C-646A-441C-AA07-32269A33C680}" type="presParOf" srcId="{740394B0-2AC8-440A-836D-997414DEE12D}" destId="{502BF36E-F7FF-47FC-A3F8-F562599893C8}" srcOrd="2" destOrd="0" presId="urn:microsoft.com/office/officeart/2005/8/layout/hProcess11"/>
    <dgm:cxn modelId="{5D5E9AD9-EAF8-4A57-A150-BB5D85DC4A0A}" type="presParOf" srcId="{541668F4-0DE0-41C4-8D37-633410BCA5E4}" destId="{71B3B5BF-69B2-42BA-AC01-B73D4DF2D008}" srcOrd="3" destOrd="0" presId="urn:microsoft.com/office/officeart/2005/8/layout/hProcess11"/>
    <dgm:cxn modelId="{A04C3471-8000-4BF5-A074-D3071DC2B24E}" type="presParOf" srcId="{541668F4-0DE0-41C4-8D37-633410BCA5E4}" destId="{530B1A07-34A6-422F-B50B-F0552797001F}" srcOrd="4" destOrd="0" presId="urn:microsoft.com/office/officeart/2005/8/layout/hProcess11"/>
    <dgm:cxn modelId="{2D33CB8D-36E8-482C-B0E9-F68F7807453F}" type="presParOf" srcId="{530B1A07-34A6-422F-B50B-F0552797001F}" destId="{8086303D-537B-4E56-906A-39C11AB2F455}" srcOrd="0" destOrd="0" presId="urn:microsoft.com/office/officeart/2005/8/layout/hProcess11"/>
    <dgm:cxn modelId="{AE787184-D762-43BF-9D7B-2B08CF4D3AD6}" type="presParOf" srcId="{530B1A07-34A6-422F-B50B-F0552797001F}" destId="{2181BA5C-D053-4585-9E5A-3E38D15AF309}" srcOrd="1" destOrd="0" presId="urn:microsoft.com/office/officeart/2005/8/layout/hProcess11"/>
    <dgm:cxn modelId="{17F003EC-5BCE-4887-8FB5-D52B1E5CA45B}" type="presParOf" srcId="{530B1A07-34A6-422F-B50B-F0552797001F}" destId="{2E93A785-2175-4B0C-A4AF-79237EC8ADC6}" srcOrd="2" destOrd="0" presId="urn:microsoft.com/office/officeart/2005/8/layout/hProcess11"/>
    <dgm:cxn modelId="{51D72F6D-E118-4C9E-B08C-268B12A82347}" type="presParOf" srcId="{541668F4-0DE0-41C4-8D37-633410BCA5E4}" destId="{D8FC9439-8049-4ECD-80CD-9DE1FACBBCB2}" srcOrd="5" destOrd="0" presId="urn:microsoft.com/office/officeart/2005/8/layout/hProcess11"/>
    <dgm:cxn modelId="{C7D702E3-47A3-4F0E-A0A9-7D89BD095F3F}" type="presParOf" srcId="{541668F4-0DE0-41C4-8D37-633410BCA5E4}" destId="{E17298A5-8116-4C75-AAB5-B022B745C142}" srcOrd="6" destOrd="0" presId="urn:microsoft.com/office/officeart/2005/8/layout/hProcess11"/>
    <dgm:cxn modelId="{EFC4BFAC-F74F-4A1C-8061-39CB4890D039}" type="presParOf" srcId="{E17298A5-8116-4C75-AAB5-B022B745C142}" destId="{18B3D80E-5A48-45B0-B859-79959C393628}" srcOrd="0" destOrd="0" presId="urn:microsoft.com/office/officeart/2005/8/layout/hProcess11"/>
    <dgm:cxn modelId="{FC0615FB-9987-4193-9A01-A5C8B06B1618}" type="presParOf" srcId="{E17298A5-8116-4C75-AAB5-B022B745C142}" destId="{C9E15285-7B1E-48E3-8622-1E37FD3B8BE1}" srcOrd="1" destOrd="0" presId="urn:microsoft.com/office/officeart/2005/8/layout/hProcess11"/>
    <dgm:cxn modelId="{928CB4D2-7709-49F0-9F40-71AAD29AC08B}" type="presParOf" srcId="{E17298A5-8116-4C75-AAB5-B022B745C142}" destId="{C9EC31C0-4CC9-4F8B-BEEB-F6FA2DC395C4}" srcOrd="2" destOrd="0" presId="urn:microsoft.com/office/officeart/2005/8/layout/hProcess11"/>
    <dgm:cxn modelId="{194DE7ED-9363-42D7-A258-AC0CBFFB7E3E}" type="presParOf" srcId="{541668F4-0DE0-41C4-8D37-633410BCA5E4}" destId="{5BD70486-E040-4372-8D52-4E887599C553}" srcOrd="7" destOrd="0" presId="urn:microsoft.com/office/officeart/2005/8/layout/hProcess11"/>
    <dgm:cxn modelId="{611F883D-D4D2-44D7-8DBC-822F3A1EDE83}" type="presParOf" srcId="{541668F4-0DE0-41C4-8D37-633410BCA5E4}" destId="{9FA6D0AC-340F-4C0C-84F5-2066E92C373C}" srcOrd="8" destOrd="0" presId="urn:microsoft.com/office/officeart/2005/8/layout/hProcess11"/>
    <dgm:cxn modelId="{10848BA2-DC18-409C-9BC2-6BE99A9592D7}" type="presParOf" srcId="{9FA6D0AC-340F-4C0C-84F5-2066E92C373C}" destId="{C3A81F39-BDEA-4219-A55A-9A06C4C88185}" srcOrd="0" destOrd="0" presId="urn:microsoft.com/office/officeart/2005/8/layout/hProcess11"/>
    <dgm:cxn modelId="{A3F4F0FB-5451-4724-B90A-CF51896914FD}" type="presParOf" srcId="{9FA6D0AC-340F-4C0C-84F5-2066E92C373C}" destId="{7ABD7562-400B-4F7D-92CD-0F1628713B24}" srcOrd="1" destOrd="0" presId="urn:microsoft.com/office/officeart/2005/8/layout/hProcess11"/>
    <dgm:cxn modelId="{B0E6EAB4-963E-4FB5-BC94-0DE3831CC6B7}" type="presParOf" srcId="{9FA6D0AC-340F-4C0C-84F5-2066E92C373C}" destId="{09C16E87-2026-48B6-B824-2F40D0A3299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2B295F-2EEC-4C83-BAE6-00BACD4A9823}">
      <dsp:nvSpPr>
        <dsp:cNvPr id="0" name=""/>
        <dsp:cNvSpPr/>
      </dsp:nvSpPr>
      <dsp:spPr>
        <a:xfrm>
          <a:off x="0" y="2438399"/>
          <a:ext cx="14211300" cy="325120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9C3C8-645D-4210-9C3C-B370ECE69A32}">
      <dsp:nvSpPr>
        <dsp:cNvPr id="0" name=""/>
        <dsp:cNvSpPr/>
      </dsp:nvSpPr>
      <dsp:spPr>
        <a:xfrm>
          <a:off x="5620" y="0"/>
          <a:ext cx="2457486" cy="325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ptos" panose="020B0004020202020204" pitchFamily="34" charset="0"/>
            </a:rPr>
            <a:t>Input </a:t>
          </a:r>
          <a:r>
            <a:rPr lang="en-US" sz="2800" kern="1200" dirty="0" err="1">
              <a:latin typeface="Aptos" panose="020B0004020202020204" pitchFamily="34" charset="0"/>
            </a:rPr>
            <a:t>Pertanyaan</a:t>
          </a:r>
          <a:r>
            <a:rPr lang="en-US" sz="2800" kern="1200" dirty="0">
              <a:latin typeface="Aptos" panose="020B0004020202020204" pitchFamily="34" charset="0"/>
            </a:rPr>
            <a:t> User</a:t>
          </a:r>
        </a:p>
      </dsp:txBody>
      <dsp:txXfrm>
        <a:off x="5620" y="0"/>
        <a:ext cx="2457486" cy="3251200"/>
      </dsp:txXfrm>
    </dsp:sp>
    <dsp:sp modelId="{5A12BAA9-97C3-4FB5-9D52-2AAAAD7B9933}">
      <dsp:nvSpPr>
        <dsp:cNvPr id="0" name=""/>
        <dsp:cNvSpPr/>
      </dsp:nvSpPr>
      <dsp:spPr>
        <a:xfrm>
          <a:off x="827963" y="3657600"/>
          <a:ext cx="812800" cy="812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3E7787-4D18-4436-88CF-3E234E453B59}">
      <dsp:nvSpPr>
        <dsp:cNvPr id="0" name=""/>
        <dsp:cNvSpPr/>
      </dsp:nvSpPr>
      <dsp:spPr>
        <a:xfrm>
          <a:off x="2585981" y="4876799"/>
          <a:ext cx="2457486" cy="325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ptos" panose="020B0004020202020204" pitchFamily="34" charset="0"/>
            </a:rPr>
            <a:t>Embedding </a:t>
          </a:r>
          <a:r>
            <a:rPr lang="en-US" sz="2800" kern="1200" dirty="0" err="1">
              <a:latin typeface="Aptos" panose="020B0004020202020204" pitchFamily="34" charset="0"/>
            </a:rPr>
            <a:t>Pertanyaan</a:t>
          </a:r>
          <a:r>
            <a:rPr lang="en-US" sz="2800" kern="1200" dirty="0">
              <a:latin typeface="Aptos" panose="020B0004020202020204" pitchFamily="34" charset="0"/>
            </a:rPr>
            <a:t> ( </a:t>
          </a:r>
          <a:r>
            <a:rPr lang="en-US" sz="2800" kern="1200" dirty="0" err="1">
              <a:latin typeface="Aptos" panose="020B0004020202020204" pitchFamily="34" charset="0"/>
            </a:rPr>
            <a:t>SentenceTransformer</a:t>
          </a:r>
          <a:r>
            <a:rPr lang="en-US" sz="2800" kern="1200" dirty="0">
              <a:latin typeface="Aptos" panose="020B0004020202020204" pitchFamily="34" charset="0"/>
            </a:rPr>
            <a:t>)</a:t>
          </a:r>
        </a:p>
      </dsp:txBody>
      <dsp:txXfrm>
        <a:off x="2585981" y="4876799"/>
        <a:ext cx="2457486" cy="3251200"/>
      </dsp:txXfrm>
    </dsp:sp>
    <dsp:sp modelId="{6A821CDA-9500-4783-AA61-B85DD6EA6B65}">
      <dsp:nvSpPr>
        <dsp:cNvPr id="0" name=""/>
        <dsp:cNvSpPr/>
      </dsp:nvSpPr>
      <dsp:spPr>
        <a:xfrm>
          <a:off x="3408324" y="3657600"/>
          <a:ext cx="812800" cy="812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86303D-537B-4E56-906A-39C11AB2F455}">
      <dsp:nvSpPr>
        <dsp:cNvPr id="0" name=""/>
        <dsp:cNvSpPr/>
      </dsp:nvSpPr>
      <dsp:spPr>
        <a:xfrm>
          <a:off x="5166341" y="0"/>
          <a:ext cx="2457486" cy="325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latin typeface="Aptos" panose="020B0004020202020204" pitchFamily="34" charset="0"/>
            </a:rPr>
            <a:t>Pencarian</a:t>
          </a:r>
          <a:r>
            <a:rPr lang="en-US" sz="2800" kern="1200" dirty="0">
              <a:latin typeface="Aptos" panose="020B0004020202020204" pitchFamily="34" charset="0"/>
            </a:rPr>
            <a:t> di FAISS Index  | → Top-k </a:t>
          </a:r>
          <a:r>
            <a:rPr lang="en-US" sz="2800" kern="1200" dirty="0" err="1">
              <a:latin typeface="Aptos" panose="020B0004020202020204" pitchFamily="34" charset="0"/>
            </a:rPr>
            <a:t>paragraf</a:t>
          </a:r>
          <a:r>
            <a:rPr lang="en-US" sz="2800" kern="1200" dirty="0">
              <a:latin typeface="Aptos" panose="020B0004020202020204" pitchFamily="34" charset="0"/>
            </a:rPr>
            <a:t> tafsir</a:t>
          </a:r>
        </a:p>
      </dsp:txBody>
      <dsp:txXfrm>
        <a:off x="5166341" y="0"/>
        <a:ext cx="2457486" cy="3251200"/>
      </dsp:txXfrm>
    </dsp:sp>
    <dsp:sp modelId="{2181BA5C-D053-4585-9E5A-3E38D15AF309}">
      <dsp:nvSpPr>
        <dsp:cNvPr id="0" name=""/>
        <dsp:cNvSpPr/>
      </dsp:nvSpPr>
      <dsp:spPr>
        <a:xfrm>
          <a:off x="5988685" y="3657600"/>
          <a:ext cx="812800" cy="812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B3D80E-5A48-45B0-B859-79959C393628}">
      <dsp:nvSpPr>
        <dsp:cNvPr id="0" name=""/>
        <dsp:cNvSpPr/>
      </dsp:nvSpPr>
      <dsp:spPr>
        <a:xfrm>
          <a:off x="7746702" y="4876799"/>
          <a:ext cx="2457486" cy="325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latin typeface="Aptos" panose="020B0004020202020204" pitchFamily="34" charset="0"/>
            </a:rPr>
            <a:t>Susun</a:t>
          </a:r>
          <a:r>
            <a:rPr lang="en-US" sz="2800" kern="1200" dirty="0">
              <a:latin typeface="Aptos" panose="020B0004020202020204" pitchFamily="34" charset="0"/>
            </a:rPr>
            <a:t> Prompt + Generate (</a:t>
          </a:r>
          <a:r>
            <a:rPr lang="en-US" sz="2800" kern="1200" dirty="0" err="1">
              <a:latin typeface="Aptos" panose="020B0004020202020204" pitchFamily="34" charset="0"/>
            </a:rPr>
            <a:t>TinyLLaMA</a:t>
          </a:r>
          <a:r>
            <a:rPr lang="en-US" sz="2800" kern="1200" dirty="0">
              <a:latin typeface="Aptos" panose="020B0004020202020204" pitchFamily="34" charset="0"/>
            </a:rPr>
            <a:t> / idT5 QA)</a:t>
          </a:r>
        </a:p>
      </dsp:txBody>
      <dsp:txXfrm>
        <a:off x="7746702" y="4876799"/>
        <a:ext cx="2457486" cy="3251200"/>
      </dsp:txXfrm>
    </dsp:sp>
    <dsp:sp modelId="{C9E15285-7B1E-48E3-8622-1E37FD3B8BE1}">
      <dsp:nvSpPr>
        <dsp:cNvPr id="0" name=""/>
        <dsp:cNvSpPr/>
      </dsp:nvSpPr>
      <dsp:spPr>
        <a:xfrm>
          <a:off x="8569045" y="3657600"/>
          <a:ext cx="812800" cy="812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A81F39-BDEA-4219-A55A-9A06C4C88185}">
      <dsp:nvSpPr>
        <dsp:cNvPr id="0" name=""/>
        <dsp:cNvSpPr/>
      </dsp:nvSpPr>
      <dsp:spPr>
        <a:xfrm>
          <a:off x="10327063" y="0"/>
          <a:ext cx="2457486" cy="325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latin typeface="Aptos" panose="020B0004020202020204" pitchFamily="34" charset="0"/>
            </a:rPr>
            <a:t>Jawaban</a:t>
          </a:r>
          <a:r>
            <a:rPr lang="en-US" sz="2800" kern="1200" dirty="0">
              <a:latin typeface="Aptos" panose="020B0004020202020204" pitchFamily="34" charset="0"/>
            </a:rPr>
            <a:t> + </a:t>
          </a:r>
          <a:r>
            <a:rPr lang="en-US" sz="2800" kern="1200" dirty="0" err="1">
              <a:latin typeface="Aptos" panose="020B0004020202020204" pitchFamily="34" charset="0"/>
            </a:rPr>
            <a:t>Sumber</a:t>
          </a:r>
          <a:r>
            <a:rPr lang="en-US" sz="2800" kern="1200" dirty="0">
              <a:latin typeface="Aptos" panose="020B0004020202020204" pitchFamily="34" charset="0"/>
            </a:rPr>
            <a:t> </a:t>
          </a:r>
          <a:r>
            <a:rPr lang="en-US" sz="2800" kern="1200" dirty="0" err="1">
              <a:latin typeface="Aptos" panose="020B0004020202020204" pitchFamily="34" charset="0"/>
            </a:rPr>
            <a:t>Paragraf</a:t>
          </a:r>
          <a:endParaRPr lang="en-US" sz="2800" kern="1200" dirty="0">
            <a:latin typeface="Aptos" panose="020B0004020202020204" pitchFamily="34" charset="0"/>
          </a:endParaRPr>
        </a:p>
      </dsp:txBody>
      <dsp:txXfrm>
        <a:off x="10327063" y="0"/>
        <a:ext cx="2457486" cy="3251200"/>
      </dsp:txXfrm>
    </dsp:sp>
    <dsp:sp modelId="{7ABD7562-400B-4F7D-92CD-0F1628713B24}">
      <dsp:nvSpPr>
        <dsp:cNvPr id="0" name=""/>
        <dsp:cNvSpPr/>
      </dsp:nvSpPr>
      <dsp:spPr>
        <a:xfrm>
          <a:off x="11149406" y="3657600"/>
          <a:ext cx="812800" cy="812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67BED-1204-4593-B7B5-72E671B128E2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E8802-E6AC-430C-8B9A-38AFCD1F8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86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CE8802-E6AC-430C-8B9A-38AFCD1F8C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16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9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image" Target="../media/image10.svg"/><Relationship Id="rId9" Type="http://schemas.openxmlformats.org/officeDocument/2006/relationships/diagramColors" Target="../diagrams/colors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6043" y="4564248"/>
            <a:ext cx="5172653" cy="4114800"/>
          </a:xfrm>
          <a:custGeom>
            <a:avLst/>
            <a:gdLst/>
            <a:ahLst/>
            <a:cxnLst/>
            <a:rect l="l" t="t" r="r" b="b"/>
            <a:pathLst>
              <a:path w="5172653" h="4114800">
                <a:moveTo>
                  <a:pt x="0" y="0"/>
                </a:moveTo>
                <a:lnTo>
                  <a:pt x="5172653" y="0"/>
                </a:lnTo>
                <a:lnTo>
                  <a:pt x="5172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008" y="2487817"/>
            <a:ext cx="4640805" cy="5311365"/>
          </a:xfrm>
          <a:custGeom>
            <a:avLst/>
            <a:gdLst/>
            <a:ahLst/>
            <a:cxnLst/>
            <a:rect l="l" t="t" r="r" b="b"/>
            <a:pathLst>
              <a:path w="4640805" h="5311365">
                <a:moveTo>
                  <a:pt x="0" y="0"/>
                </a:moveTo>
                <a:lnTo>
                  <a:pt x="4640806" y="0"/>
                </a:lnTo>
                <a:lnTo>
                  <a:pt x="4640806" y="5311366"/>
                </a:lnTo>
                <a:lnTo>
                  <a:pt x="0" y="5311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10341" y="8075389"/>
            <a:ext cx="1482076" cy="1482076"/>
          </a:xfrm>
          <a:custGeom>
            <a:avLst/>
            <a:gdLst/>
            <a:ahLst/>
            <a:cxnLst/>
            <a:rect l="l" t="t" r="r" b="b"/>
            <a:pathLst>
              <a:path w="1482076" h="1482076">
                <a:moveTo>
                  <a:pt x="0" y="0"/>
                </a:moveTo>
                <a:lnTo>
                  <a:pt x="1482075" y="0"/>
                </a:lnTo>
                <a:lnTo>
                  <a:pt x="1482075" y="1482076"/>
                </a:lnTo>
                <a:lnTo>
                  <a:pt x="0" y="1482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936F68-4195-65FE-629C-501FF7F21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1028700"/>
            <a:ext cx="13715999" cy="2194129"/>
          </a:xfrm>
        </p:spPr>
        <p:txBody>
          <a:bodyPr>
            <a:noAutofit/>
          </a:bodyPr>
          <a:lstStyle/>
          <a:p>
            <a:r>
              <a:rPr lang="en-US" sz="6000" b="1" dirty="0" err="1">
                <a:latin typeface="Arial" panose="020B0604020202020204" pitchFamily="34" charset="0"/>
                <a:cs typeface="Arial" panose="020B0604020202020204" pitchFamily="34" charset="0"/>
              </a:rPr>
              <a:t>Penerapan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 Model Neural Language Processing Pada </a:t>
            </a:r>
            <a:r>
              <a:rPr lang="en-US" sz="6000" b="1" dirty="0" err="1">
                <a:latin typeface="Arial" panose="020B0604020202020204" pitchFamily="34" charset="0"/>
                <a:cs typeface="Arial" panose="020B0604020202020204" pitchFamily="34" charset="0"/>
              </a:rPr>
              <a:t>Terjemahan</a:t>
            </a:r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 dan Tafsir Al-Qur’an Bahasa Indonesia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45B66C4-49AB-94CD-1E12-44946AEBC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7400" y="5478648"/>
            <a:ext cx="6992475" cy="22860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Aptos Display" panose="020B0004020202020204" pitchFamily="34" charset="0"/>
              </a:rPr>
              <a:t>ASEP RIDWAN HIDAYAT</a:t>
            </a:r>
          </a:p>
          <a:p>
            <a:r>
              <a:rPr lang="en-US" b="1" dirty="0">
                <a:solidFill>
                  <a:schemeClr val="tx1"/>
                </a:solidFill>
                <a:latin typeface="Aptos Display" panose="020B0004020202020204" pitchFamily="34" charset="0"/>
              </a:rPr>
              <a:t>(231012050036)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98E9C-6A25-9590-B35A-5BAF13276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A809940-0F34-F086-2147-023623A81048}"/>
              </a:ext>
            </a:extLst>
          </p:cNvPr>
          <p:cNvSpPr/>
          <p:nvPr/>
        </p:nvSpPr>
        <p:spPr>
          <a:xfrm>
            <a:off x="14713083" y="880645"/>
            <a:ext cx="7490932" cy="5131535"/>
          </a:xfrm>
          <a:custGeom>
            <a:avLst/>
            <a:gdLst/>
            <a:ahLst/>
            <a:cxnLst/>
            <a:rect l="l" t="t" r="r" b="b"/>
            <a:pathLst>
              <a:path w="7490932" h="5131535">
                <a:moveTo>
                  <a:pt x="0" y="0"/>
                </a:moveTo>
                <a:lnTo>
                  <a:pt x="7490932" y="0"/>
                </a:lnTo>
                <a:lnTo>
                  <a:pt x="7490932" y="5131535"/>
                </a:lnTo>
                <a:lnTo>
                  <a:pt x="0" y="5131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C5FBEE2-ED87-1245-59FA-60AE567667C3}"/>
              </a:ext>
            </a:extLst>
          </p:cNvPr>
          <p:cNvSpPr/>
          <p:nvPr/>
        </p:nvSpPr>
        <p:spPr>
          <a:xfrm flipH="1">
            <a:off x="-3916015" y="880645"/>
            <a:ext cx="7490932" cy="5131535"/>
          </a:xfrm>
          <a:custGeom>
            <a:avLst/>
            <a:gdLst/>
            <a:ahLst/>
            <a:cxnLst/>
            <a:rect l="l" t="t" r="r" b="b"/>
            <a:pathLst>
              <a:path w="7490932" h="5131535">
                <a:moveTo>
                  <a:pt x="7490932" y="0"/>
                </a:moveTo>
                <a:lnTo>
                  <a:pt x="0" y="0"/>
                </a:lnTo>
                <a:lnTo>
                  <a:pt x="0" y="5131535"/>
                </a:lnTo>
                <a:lnTo>
                  <a:pt x="7490932" y="5131535"/>
                </a:lnTo>
                <a:lnTo>
                  <a:pt x="749093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09A2946-AF74-25E9-9E6F-8FDE8CAAA56B}"/>
              </a:ext>
            </a:extLst>
          </p:cNvPr>
          <p:cNvSpPr txBox="1"/>
          <p:nvPr/>
        </p:nvSpPr>
        <p:spPr>
          <a:xfrm>
            <a:off x="8017037" y="1104900"/>
            <a:ext cx="2253925" cy="122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7"/>
              </a:lnSpc>
              <a:spcBef>
                <a:spcPct val="0"/>
              </a:spcBef>
            </a:pPr>
            <a:r>
              <a:rPr lang="en-US" sz="1335" u="none" strike="noStrike" spc="224">
                <a:solidFill>
                  <a:srgbClr val="FFFFFF"/>
                </a:solidFill>
                <a:latin typeface="RQND Pro Wide"/>
                <a:ea typeface="RQND Pro Wide"/>
                <a:cs typeface="RQND Pro Wide"/>
                <a:sym typeface="RQND Pro Wide"/>
              </a:rPr>
              <a:t>SALFORD &amp; CO.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62C3EC1-7FA6-A0A7-6CF6-7147C77A8536}"/>
              </a:ext>
            </a:extLst>
          </p:cNvPr>
          <p:cNvSpPr/>
          <p:nvPr/>
        </p:nvSpPr>
        <p:spPr>
          <a:xfrm>
            <a:off x="0" y="8554402"/>
            <a:ext cx="18288000" cy="3465195"/>
          </a:xfrm>
          <a:custGeom>
            <a:avLst/>
            <a:gdLst/>
            <a:ahLst/>
            <a:cxnLst/>
            <a:rect l="l" t="t" r="r" b="b"/>
            <a:pathLst>
              <a:path w="18288000" h="3465195">
                <a:moveTo>
                  <a:pt x="0" y="0"/>
                </a:moveTo>
                <a:lnTo>
                  <a:pt x="18288000" y="0"/>
                </a:lnTo>
                <a:lnTo>
                  <a:pt x="18288000" y="3465196"/>
                </a:lnTo>
                <a:lnTo>
                  <a:pt x="0" y="3465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364"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3B9CF6A-3E19-221B-F278-11237E833AAC}"/>
              </a:ext>
            </a:extLst>
          </p:cNvPr>
          <p:cNvSpPr txBox="1"/>
          <p:nvPr/>
        </p:nvSpPr>
        <p:spPr>
          <a:xfrm>
            <a:off x="2829669" y="4145227"/>
            <a:ext cx="4580856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</a:pPr>
            <a:r>
              <a:rPr lang="en-US" sz="1400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INCREASED EFFICIENCY AND </a:t>
            </a:r>
            <a:r>
              <a:rPr lang="en-US" sz="1400" u="none" strike="noStrike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PRODUCTIVITY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8126394-BA44-A1AC-345F-4A25258A2C2B}"/>
              </a:ext>
            </a:extLst>
          </p:cNvPr>
          <p:cNvSpPr txBox="1"/>
          <p:nvPr/>
        </p:nvSpPr>
        <p:spPr>
          <a:xfrm>
            <a:off x="8138896" y="4145227"/>
            <a:ext cx="2806013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</a:pPr>
            <a:r>
              <a:rPr lang="en-US" sz="1400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REDUCES HUMAN ER</a:t>
            </a:r>
            <a:r>
              <a:rPr lang="en-US" sz="1400" u="none" strike="noStrike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ROR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8106762-561C-47BE-07E9-7FD1126142BB}"/>
              </a:ext>
            </a:extLst>
          </p:cNvPr>
          <p:cNvSpPr txBox="1"/>
          <p:nvPr/>
        </p:nvSpPr>
        <p:spPr>
          <a:xfrm>
            <a:off x="4903064" y="5164429"/>
            <a:ext cx="3742347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</a:pPr>
            <a:r>
              <a:rPr lang="en-US" sz="1400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IMPROVES CUSTOMER EXPERIENCE</a:t>
            </a:r>
            <a:r>
              <a:rPr lang="en-US" sz="1400" u="none" strike="noStrike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5EA497C-432B-6D93-35F8-FDA70904419F}"/>
              </a:ext>
            </a:extLst>
          </p:cNvPr>
          <p:cNvSpPr txBox="1"/>
          <p:nvPr/>
        </p:nvSpPr>
        <p:spPr>
          <a:xfrm>
            <a:off x="9407075" y="5164429"/>
            <a:ext cx="3989773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</a:pPr>
            <a:r>
              <a:rPr lang="en-US" sz="1400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SOLVES COMPLEX PROBLEMS FA</a:t>
            </a:r>
            <a:r>
              <a:rPr lang="en-US" sz="1400" u="none" strike="noStrike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STER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9DAE69-D950-87C8-DACD-168DB74E5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434" y="4663748"/>
            <a:ext cx="12817951" cy="36045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0529FF-EE55-6556-8467-249A7E5E6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111" y="795929"/>
            <a:ext cx="14532599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28339" y="1516581"/>
            <a:ext cx="7490932" cy="5131535"/>
          </a:xfrm>
          <a:custGeom>
            <a:avLst/>
            <a:gdLst/>
            <a:ahLst/>
            <a:cxnLst/>
            <a:rect l="l" t="t" r="r" b="b"/>
            <a:pathLst>
              <a:path w="7490932" h="5131535">
                <a:moveTo>
                  <a:pt x="0" y="0"/>
                </a:moveTo>
                <a:lnTo>
                  <a:pt x="7490932" y="0"/>
                </a:lnTo>
                <a:lnTo>
                  <a:pt x="7490932" y="5131535"/>
                </a:lnTo>
                <a:lnTo>
                  <a:pt x="0" y="5131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flipH="1">
            <a:off x="-4683760" y="1943100"/>
            <a:ext cx="7490932" cy="5131535"/>
          </a:xfrm>
          <a:custGeom>
            <a:avLst/>
            <a:gdLst/>
            <a:ahLst/>
            <a:cxnLst/>
            <a:rect l="l" t="t" r="r" b="b"/>
            <a:pathLst>
              <a:path w="7490932" h="5131535">
                <a:moveTo>
                  <a:pt x="7490932" y="0"/>
                </a:moveTo>
                <a:lnTo>
                  <a:pt x="0" y="0"/>
                </a:lnTo>
                <a:lnTo>
                  <a:pt x="0" y="5131535"/>
                </a:lnTo>
                <a:lnTo>
                  <a:pt x="7490932" y="5131535"/>
                </a:lnTo>
                <a:lnTo>
                  <a:pt x="749093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8017037" y="1104900"/>
            <a:ext cx="2253925" cy="122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7"/>
              </a:lnSpc>
              <a:spcBef>
                <a:spcPct val="0"/>
              </a:spcBef>
            </a:pPr>
            <a:r>
              <a:rPr lang="en-US" sz="1335" u="none" strike="noStrike" spc="224">
                <a:solidFill>
                  <a:srgbClr val="FFFFFF"/>
                </a:solidFill>
                <a:latin typeface="RQND Pro Wide"/>
                <a:ea typeface="RQND Pro Wide"/>
                <a:cs typeface="RQND Pro Wide"/>
                <a:sym typeface="RQND Pro Wide"/>
              </a:rPr>
              <a:t>SALFORD &amp; CO.</a:t>
            </a:r>
          </a:p>
        </p:txBody>
      </p:sp>
      <p:sp>
        <p:nvSpPr>
          <p:cNvPr id="5" name="Freeform 5"/>
          <p:cNvSpPr/>
          <p:nvPr/>
        </p:nvSpPr>
        <p:spPr>
          <a:xfrm>
            <a:off x="0" y="8554402"/>
            <a:ext cx="18288000" cy="3465195"/>
          </a:xfrm>
          <a:custGeom>
            <a:avLst/>
            <a:gdLst/>
            <a:ahLst/>
            <a:cxnLst/>
            <a:rect l="l" t="t" r="r" b="b"/>
            <a:pathLst>
              <a:path w="18288000" h="3465195">
                <a:moveTo>
                  <a:pt x="0" y="0"/>
                </a:moveTo>
                <a:lnTo>
                  <a:pt x="18288000" y="0"/>
                </a:lnTo>
                <a:lnTo>
                  <a:pt x="18288000" y="3465196"/>
                </a:lnTo>
                <a:lnTo>
                  <a:pt x="0" y="3465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36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29669" y="4145227"/>
            <a:ext cx="4580856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</a:pPr>
            <a:r>
              <a:rPr lang="en-US" sz="1400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INCREASED EFFICIENCY AND </a:t>
            </a:r>
            <a:r>
              <a:rPr lang="en-US" sz="1400" u="none" strike="noStrike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PRODUCTIVITY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38896" y="4145227"/>
            <a:ext cx="2806013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</a:pPr>
            <a:r>
              <a:rPr lang="en-US" sz="1400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REDUCES HUMAN ER</a:t>
            </a:r>
            <a:r>
              <a:rPr lang="en-US" sz="1400" u="none" strike="noStrike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ROR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03064" y="5164429"/>
            <a:ext cx="3742347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</a:pPr>
            <a:r>
              <a:rPr lang="en-US" sz="1400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IMPROVES CUSTOMER EXPERIENCE</a:t>
            </a:r>
            <a:r>
              <a:rPr lang="en-US" sz="1400" u="none" strike="noStrike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07075" y="5164429"/>
            <a:ext cx="3989773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</a:pPr>
            <a:r>
              <a:rPr lang="en-US" sz="1400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SOLVES COMPLEX PROBLEMS FA</a:t>
            </a:r>
            <a:r>
              <a:rPr lang="en-US" sz="1400" u="none" strike="noStrike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STER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3CF229-375F-A33B-0D19-1EC2C4911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669" y="4588899"/>
            <a:ext cx="12726503" cy="37950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B86EEA-B05A-A74E-D5C4-37475F8C7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137" y="775809"/>
            <a:ext cx="12391194" cy="36426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B5B93-425E-6FBE-F6B4-C15B1A6DE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7C8B52C-3EE6-B932-9FC8-1C3558BE4FFB}"/>
              </a:ext>
            </a:extLst>
          </p:cNvPr>
          <p:cNvSpPr/>
          <p:nvPr/>
        </p:nvSpPr>
        <p:spPr>
          <a:xfrm>
            <a:off x="16228339" y="1516581"/>
            <a:ext cx="7490932" cy="5131535"/>
          </a:xfrm>
          <a:custGeom>
            <a:avLst/>
            <a:gdLst/>
            <a:ahLst/>
            <a:cxnLst/>
            <a:rect l="l" t="t" r="r" b="b"/>
            <a:pathLst>
              <a:path w="7490932" h="5131535">
                <a:moveTo>
                  <a:pt x="0" y="0"/>
                </a:moveTo>
                <a:lnTo>
                  <a:pt x="7490932" y="0"/>
                </a:lnTo>
                <a:lnTo>
                  <a:pt x="7490932" y="5131535"/>
                </a:lnTo>
                <a:lnTo>
                  <a:pt x="0" y="5131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4EB5390-DDAF-799C-32D1-633D7AA5C6B4}"/>
              </a:ext>
            </a:extLst>
          </p:cNvPr>
          <p:cNvSpPr/>
          <p:nvPr/>
        </p:nvSpPr>
        <p:spPr>
          <a:xfrm flipH="1">
            <a:off x="-4683760" y="1943100"/>
            <a:ext cx="7490932" cy="5131535"/>
          </a:xfrm>
          <a:custGeom>
            <a:avLst/>
            <a:gdLst/>
            <a:ahLst/>
            <a:cxnLst/>
            <a:rect l="l" t="t" r="r" b="b"/>
            <a:pathLst>
              <a:path w="7490932" h="5131535">
                <a:moveTo>
                  <a:pt x="7490932" y="0"/>
                </a:moveTo>
                <a:lnTo>
                  <a:pt x="0" y="0"/>
                </a:lnTo>
                <a:lnTo>
                  <a:pt x="0" y="5131535"/>
                </a:lnTo>
                <a:lnTo>
                  <a:pt x="7490932" y="5131535"/>
                </a:lnTo>
                <a:lnTo>
                  <a:pt x="749093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90BBC10-BD4D-4EE2-0CD1-A340C53ADDCB}"/>
              </a:ext>
            </a:extLst>
          </p:cNvPr>
          <p:cNvSpPr txBox="1"/>
          <p:nvPr/>
        </p:nvSpPr>
        <p:spPr>
          <a:xfrm>
            <a:off x="8017037" y="1104900"/>
            <a:ext cx="2253925" cy="122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7"/>
              </a:lnSpc>
              <a:spcBef>
                <a:spcPct val="0"/>
              </a:spcBef>
            </a:pPr>
            <a:r>
              <a:rPr lang="en-US" sz="1335" u="none" strike="noStrike" spc="224">
                <a:solidFill>
                  <a:srgbClr val="FFFFFF"/>
                </a:solidFill>
                <a:latin typeface="RQND Pro Wide"/>
                <a:ea typeface="RQND Pro Wide"/>
                <a:cs typeface="RQND Pro Wide"/>
                <a:sym typeface="RQND Pro Wide"/>
              </a:rPr>
              <a:t>SALFORD &amp; CO.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F577564-1476-C17F-EB1D-F2EA2AF39DA2}"/>
              </a:ext>
            </a:extLst>
          </p:cNvPr>
          <p:cNvSpPr/>
          <p:nvPr/>
        </p:nvSpPr>
        <p:spPr>
          <a:xfrm>
            <a:off x="0" y="8554402"/>
            <a:ext cx="18288000" cy="3465195"/>
          </a:xfrm>
          <a:custGeom>
            <a:avLst/>
            <a:gdLst/>
            <a:ahLst/>
            <a:cxnLst/>
            <a:rect l="l" t="t" r="r" b="b"/>
            <a:pathLst>
              <a:path w="18288000" h="3465195">
                <a:moveTo>
                  <a:pt x="0" y="0"/>
                </a:moveTo>
                <a:lnTo>
                  <a:pt x="18288000" y="0"/>
                </a:lnTo>
                <a:lnTo>
                  <a:pt x="18288000" y="3465196"/>
                </a:lnTo>
                <a:lnTo>
                  <a:pt x="0" y="3465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364"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F03998B-68AC-415A-79A5-4E0696E555EB}"/>
              </a:ext>
            </a:extLst>
          </p:cNvPr>
          <p:cNvSpPr txBox="1"/>
          <p:nvPr/>
        </p:nvSpPr>
        <p:spPr>
          <a:xfrm>
            <a:off x="2829669" y="4145227"/>
            <a:ext cx="4580856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</a:pPr>
            <a:r>
              <a:rPr lang="en-US" sz="1400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INCREASED EFFICIENCY AND </a:t>
            </a:r>
            <a:r>
              <a:rPr lang="en-US" sz="1400" u="none" strike="noStrike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PRODUCTIVITY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0122953-C2DE-0A1E-ED57-6D2C084E80CA}"/>
              </a:ext>
            </a:extLst>
          </p:cNvPr>
          <p:cNvSpPr txBox="1"/>
          <p:nvPr/>
        </p:nvSpPr>
        <p:spPr>
          <a:xfrm>
            <a:off x="8138896" y="4145227"/>
            <a:ext cx="2806013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</a:pPr>
            <a:r>
              <a:rPr lang="en-US" sz="1400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REDUCES HUMAN ER</a:t>
            </a:r>
            <a:r>
              <a:rPr lang="en-US" sz="1400" u="none" strike="noStrike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ROR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90E0EEE-66AB-7F20-0303-3858D18C6A5B}"/>
              </a:ext>
            </a:extLst>
          </p:cNvPr>
          <p:cNvSpPr txBox="1"/>
          <p:nvPr/>
        </p:nvSpPr>
        <p:spPr>
          <a:xfrm>
            <a:off x="4903064" y="5164429"/>
            <a:ext cx="3742347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</a:pPr>
            <a:r>
              <a:rPr lang="en-US" sz="1400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IMPROVES CUSTOMER EXPERIENCE</a:t>
            </a:r>
            <a:r>
              <a:rPr lang="en-US" sz="1400" u="none" strike="noStrike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736DC4F-9DB3-4AF9-FA2B-B443EADE6955}"/>
              </a:ext>
            </a:extLst>
          </p:cNvPr>
          <p:cNvSpPr txBox="1"/>
          <p:nvPr/>
        </p:nvSpPr>
        <p:spPr>
          <a:xfrm>
            <a:off x="9407075" y="5164429"/>
            <a:ext cx="3989773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</a:pPr>
            <a:r>
              <a:rPr lang="en-US" sz="1400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SOLVES COMPLEX PROBLEMS FA</a:t>
            </a:r>
            <a:r>
              <a:rPr lang="en-US" sz="1400" u="none" strike="noStrike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STER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2EC336-6C87-462D-B346-13CB398156F6}"/>
              </a:ext>
            </a:extLst>
          </p:cNvPr>
          <p:cNvSpPr>
            <a:spLocks noGrp="1"/>
          </p:cNvSpPr>
          <p:nvPr/>
        </p:nvSpPr>
        <p:spPr>
          <a:xfrm>
            <a:off x="2041362" y="37358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HASIL dan PEMBAHASAN</a:t>
            </a:r>
            <a:endParaRPr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6387AD8-C43A-60BD-8A66-20EAB9CA0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306702"/>
              </p:ext>
            </p:extLst>
          </p:nvPr>
        </p:nvGraphicFramePr>
        <p:xfrm>
          <a:off x="2829669" y="1847820"/>
          <a:ext cx="12628662" cy="5734080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4209554">
                  <a:extLst>
                    <a:ext uri="{9D8B030D-6E8A-4147-A177-3AD203B41FA5}">
                      <a16:colId xmlns:a16="http://schemas.microsoft.com/office/drawing/2014/main" val="3942667324"/>
                    </a:ext>
                  </a:extLst>
                </a:gridCol>
                <a:gridCol w="4209554">
                  <a:extLst>
                    <a:ext uri="{9D8B030D-6E8A-4147-A177-3AD203B41FA5}">
                      <a16:colId xmlns:a16="http://schemas.microsoft.com/office/drawing/2014/main" val="2231172095"/>
                    </a:ext>
                  </a:extLst>
                </a:gridCol>
                <a:gridCol w="4209554">
                  <a:extLst>
                    <a:ext uri="{9D8B030D-6E8A-4147-A177-3AD203B41FA5}">
                      <a16:colId xmlns:a16="http://schemas.microsoft.com/office/drawing/2014/main" val="200767172"/>
                    </a:ext>
                  </a:extLst>
                </a:gridCol>
              </a:tblGrid>
              <a:tr h="67142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Pertanyaan</a:t>
                      </a:r>
                      <a:r>
                        <a:rPr lang="en-US" sz="2400" b="1" dirty="0"/>
                        <a:t> Uji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Hasil Jawaban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Evaluasi</a:t>
                      </a:r>
                      <a:endParaRPr lang="en-US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41067"/>
                  </a:ext>
                </a:extLst>
              </a:tr>
              <a:tr h="1705513">
                <a:tc>
                  <a:txBody>
                    <a:bodyPr/>
                    <a:lstStyle/>
                    <a:p>
                      <a:r>
                        <a:rPr lang="fr-FR" dirty="0" err="1"/>
                        <a:t>Apa</a:t>
                      </a:r>
                      <a:r>
                        <a:rPr lang="fr-FR" dirty="0"/>
                        <a:t> tafsir Al-</a:t>
                      </a:r>
                      <a:r>
                        <a:rPr lang="fr-FR" dirty="0" err="1"/>
                        <a:t>Baqarah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Ayat</a:t>
                      </a:r>
                      <a:r>
                        <a:rPr lang="fr-FR" dirty="0"/>
                        <a:t> 3?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Ayat 3 </a:t>
                      </a:r>
                      <a:r>
                        <a:rPr lang="en-US" dirty="0" err="1"/>
                        <a:t>adalah</a:t>
                      </a:r>
                      <a:r>
                        <a:rPr lang="en-US" dirty="0"/>
                        <a:t>: </a:t>
                      </a:r>
                      <a:r>
                        <a:rPr lang="en-US" dirty="0" err="1"/>
                        <a:t>Untuk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saya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berikan</a:t>
                      </a:r>
                      <a:r>
                        <a:rPr lang="en-US" dirty="0"/>
                        <a:t> , </a:t>
                      </a:r>
                      <a:r>
                        <a:rPr lang="en-US" dirty="0" err="1"/>
                        <a:t>seperti</a:t>
                      </a:r>
                      <a:r>
                        <a:rPr lang="en-US" dirty="0"/>
                        <a:t> yang kami </a:t>
                      </a:r>
                      <a:r>
                        <a:rPr lang="en-US" dirty="0" err="1"/>
                        <a:t>berikan</a:t>
                      </a:r>
                      <a:r>
                        <a:rPr lang="en-US" dirty="0"/>
                        <a:t> “Ayat 3 juga </a:t>
                      </a:r>
                      <a:r>
                        <a:rPr lang="en-US" dirty="0" err="1"/>
                        <a:t>menunjukan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bahwa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allah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menyediakan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banyak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pilihan</a:t>
                      </a:r>
                      <a:r>
                        <a:rPr lang="en-US" dirty="0"/>
                        <a:t>.”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sv-SE"/>
                        <a:t>❌ Tidak menjelaskan makna sebenar, hanya mengulang pertanyaan.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0518043"/>
                  </a:ext>
                </a:extLst>
              </a:tr>
              <a:tr h="1678570">
                <a:tc>
                  <a:txBody>
                    <a:bodyPr/>
                    <a:lstStyle/>
                    <a:p>
                      <a:r>
                        <a:rPr lang="en-US" dirty="0"/>
                        <a:t>Ayat </a:t>
                      </a:r>
                      <a:r>
                        <a:rPr lang="en-US" dirty="0" err="1"/>
                        <a:t>tentang</a:t>
                      </a:r>
                      <a:r>
                        <a:rPr lang="en-US" dirty="0"/>
                        <a:t> Akhlaq?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Akhlak adalah kesatuan yang membuat manusia baik dan maksudnya adalah semangat dan keadilan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⚠️ </a:t>
                      </a:r>
                      <a:r>
                        <a:rPr lang="en-US" dirty="0" err="1"/>
                        <a:t>Benar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tapi</a:t>
                      </a:r>
                      <a:r>
                        <a:rPr lang="en-US" dirty="0"/>
                        <a:t> sangat </a:t>
                      </a:r>
                      <a:r>
                        <a:rPr lang="en-US" dirty="0" err="1"/>
                        <a:t>umum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tidak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menyebut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ayat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atau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penjelasan</a:t>
                      </a:r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091807"/>
                  </a:ext>
                </a:extLst>
              </a:tr>
              <a:tr h="1678570">
                <a:tc>
                  <a:txBody>
                    <a:bodyPr/>
                    <a:lstStyle/>
                    <a:p>
                      <a:r>
                        <a:rPr lang="en-US" dirty="0"/>
                        <a:t>Ayat </a:t>
                      </a:r>
                      <a:r>
                        <a:rPr lang="en-US" dirty="0" err="1"/>
                        <a:t>tentang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puasa</a:t>
                      </a:r>
                      <a:r>
                        <a:rPr lang="en-US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Ayat </a:t>
                      </a:r>
                      <a:r>
                        <a:rPr lang="en-US" dirty="0" err="1"/>
                        <a:t>tentang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puasa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merupakan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ayat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berdasarkan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perjanjian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allah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swt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⚠️ </a:t>
                      </a:r>
                      <a:r>
                        <a:rPr lang="en-US" dirty="0" err="1"/>
                        <a:t>Benar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tapi</a:t>
                      </a:r>
                      <a:r>
                        <a:rPr lang="en-US" dirty="0"/>
                        <a:t> sangat </a:t>
                      </a:r>
                      <a:r>
                        <a:rPr lang="en-US" dirty="0" err="1"/>
                        <a:t>umum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tidak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ayat</a:t>
                      </a:r>
                      <a:r>
                        <a:rPr lang="en-US" dirty="0"/>
                        <a:t> yang </a:t>
                      </a:r>
                      <a:r>
                        <a:rPr lang="en-US" dirty="0" err="1"/>
                        <a:t>diberikana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tidak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sesuai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jawaban</a:t>
                      </a:r>
                      <a:r>
                        <a:rPr lang="en-US" dirty="0"/>
                        <a:t> sangat </a:t>
                      </a:r>
                      <a:r>
                        <a:rPr lang="en-US" dirty="0" err="1"/>
                        <a:t>kabur</a:t>
                      </a:r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060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370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9450D-7BD9-D04C-541B-968E547F6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8517E64-1563-80E0-2B13-026766F18CA7}"/>
              </a:ext>
            </a:extLst>
          </p:cNvPr>
          <p:cNvSpPr/>
          <p:nvPr/>
        </p:nvSpPr>
        <p:spPr>
          <a:xfrm>
            <a:off x="16228339" y="1516581"/>
            <a:ext cx="7490932" cy="5131535"/>
          </a:xfrm>
          <a:custGeom>
            <a:avLst/>
            <a:gdLst/>
            <a:ahLst/>
            <a:cxnLst/>
            <a:rect l="l" t="t" r="r" b="b"/>
            <a:pathLst>
              <a:path w="7490932" h="5131535">
                <a:moveTo>
                  <a:pt x="0" y="0"/>
                </a:moveTo>
                <a:lnTo>
                  <a:pt x="7490932" y="0"/>
                </a:lnTo>
                <a:lnTo>
                  <a:pt x="7490932" y="5131535"/>
                </a:lnTo>
                <a:lnTo>
                  <a:pt x="0" y="5131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B3F1079-EE07-C4D2-F419-DC6230949DAC}"/>
              </a:ext>
            </a:extLst>
          </p:cNvPr>
          <p:cNvSpPr/>
          <p:nvPr/>
        </p:nvSpPr>
        <p:spPr>
          <a:xfrm flipH="1">
            <a:off x="-5739217" y="1832655"/>
            <a:ext cx="7490932" cy="5131535"/>
          </a:xfrm>
          <a:custGeom>
            <a:avLst/>
            <a:gdLst/>
            <a:ahLst/>
            <a:cxnLst/>
            <a:rect l="l" t="t" r="r" b="b"/>
            <a:pathLst>
              <a:path w="7490932" h="5131535">
                <a:moveTo>
                  <a:pt x="7490932" y="0"/>
                </a:moveTo>
                <a:lnTo>
                  <a:pt x="0" y="0"/>
                </a:lnTo>
                <a:lnTo>
                  <a:pt x="0" y="5131535"/>
                </a:lnTo>
                <a:lnTo>
                  <a:pt x="7490932" y="5131535"/>
                </a:lnTo>
                <a:lnTo>
                  <a:pt x="749093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640E499-B66B-FE90-3DB3-B8B0D0F6D0FF}"/>
              </a:ext>
            </a:extLst>
          </p:cNvPr>
          <p:cNvSpPr txBox="1"/>
          <p:nvPr/>
        </p:nvSpPr>
        <p:spPr>
          <a:xfrm>
            <a:off x="8017037" y="1104900"/>
            <a:ext cx="2253925" cy="122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7"/>
              </a:lnSpc>
              <a:spcBef>
                <a:spcPct val="0"/>
              </a:spcBef>
            </a:pPr>
            <a:r>
              <a:rPr lang="en-US" sz="1335" u="none" strike="noStrike" spc="224">
                <a:solidFill>
                  <a:srgbClr val="FFFFFF"/>
                </a:solidFill>
                <a:latin typeface="RQND Pro Wide"/>
                <a:ea typeface="RQND Pro Wide"/>
                <a:cs typeface="RQND Pro Wide"/>
                <a:sym typeface="RQND Pro Wide"/>
              </a:rPr>
              <a:t>SALFORD &amp; CO.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6DD7B6D-D4B3-2484-831A-68FE09D37E16}"/>
              </a:ext>
            </a:extLst>
          </p:cNvPr>
          <p:cNvSpPr/>
          <p:nvPr/>
        </p:nvSpPr>
        <p:spPr>
          <a:xfrm>
            <a:off x="0" y="8554402"/>
            <a:ext cx="18288000" cy="3465195"/>
          </a:xfrm>
          <a:custGeom>
            <a:avLst/>
            <a:gdLst/>
            <a:ahLst/>
            <a:cxnLst/>
            <a:rect l="l" t="t" r="r" b="b"/>
            <a:pathLst>
              <a:path w="18288000" h="3465195">
                <a:moveTo>
                  <a:pt x="0" y="0"/>
                </a:moveTo>
                <a:lnTo>
                  <a:pt x="18288000" y="0"/>
                </a:lnTo>
                <a:lnTo>
                  <a:pt x="18288000" y="3465196"/>
                </a:lnTo>
                <a:lnTo>
                  <a:pt x="0" y="3465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364"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FC37295-E43C-69FF-DBF2-BBE1E9711774}"/>
              </a:ext>
            </a:extLst>
          </p:cNvPr>
          <p:cNvSpPr txBox="1"/>
          <p:nvPr/>
        </p:nvSpPr>
        <p:spPr>
          <a:xfrm>
            <a:off x="2829669" y="4145227"/>
            <a:ext cx="4580856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</a:pPr>
            <a:r>
              <a:rPr lang="en-US" sz="1400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INCREASED EFFICIENCY AND </a:t>
            </a:r>
            <a:r>
              <a:rPr lang="en-US" sz="1400" u="none" strike="noStrike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PRODUCTIVITY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DC94C99-BE1C-C8D0-ED1C-A6608E243C20}"/>
              </a:ext>
            </a:extLst>
          </p:cNvPr>
          <p:cNvSpPr txBox="1"/>
          <p:nvPr/>
        </p:nvSpPr>
        <p:spPr>
          <a:xfrm>
            <a:off x="8138896" y="4145227"/>
            <a:ext cx="2806013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</a:pPr>
            <a:r>
              <a:rPr lang="en-US" sz="1400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REDUCES HUMAN ER</a:t>
            </a:r>
            <a:r>
              <a:rPr lang="en-US" sz="1400" u="none" strike="noStrike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ROR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DBE544E-45B2-F5C9-F2DF-56B51F777E4D}"/>
              </a:ext>
            </a:extLst>
          </p:cNvPr>
          <p:cNvSpPr txBox="1"/>
          <p:nvPr/>
        </p:nvSpPr>
        <p:spPr>
          <a:xfrm>
            <a:off x="4903064" y="5164429"/>
            <a:ext cx="3742347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</a:pPr>
            <a:r>
              <a:rPr lang="en-US" sz="1400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IMPROVES CUSTOMER EXPERIENCE</a:t>
            </a:r>
            <a:r>
              <a:rPr lang="en-US" sz="1400" u="none" strike="noStrike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5977E98-8C09-9D4A-7083-A9DD11884555}"/>
              </a:ext>
            </a:extLst>
          </p:cNvPr>
          <p:cNvSpPr txBox="1"/>
          <p:nvPr/>
        </p:nvSpPr>
        <p:spPr>
          <a:xfrm>
            <a:off x="9407075" y="5164429"/>
            <a:ext cx="3989773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</a:pPr>
            <a:r>
              <a:rPr lang="en-US" sz="1400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SOLVES COMPLEX PROBLEMS FA</a:t>
            </a:r>
            <a:r>
              <a:rPr lang="en-US" sz="1400" u="none" strike="noStrike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STER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C5B320B-EFA6-FBC6-9AA4-8C74F143DC80}"/>
              </a:ext>
            </a:extLst>
          </p:cNvPr>
          <p:cNvSpPr>
            <a:spLocks noGrp="1"/>
          </p:cNvSpPr>
          <p:nvPr/>
        </p:nvSpPr>
        <p:spPr>
          <a:xfrm>
            <a:off x="2542774" y="1166137"/>
            <a:ext cx="15287439" cy="7388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3600" b="1" dirty="0" err="1"/>
              <a:t>Jawaban</a:t>
            </a:r>
            <a:r>
              <a:rPr lang="en-US" sz="3600" b="1" dirty="0"/>
              <a:t> dan </a:t>
            </a:r>
            <a:r>
              <a:rPr lang="en-US" sz="3600" b="1" dirty="0" err="1"/>
              <a:t>Respon</a:t>
            </a:r>
            <a:r>
              <a:rPr lang="en-US" sz="3600" b="1" dirty="0"/>
              <a:t> </a:t>
            </a:r>
            <a:r>
              <a:rPr lang="en-US" sz="3600" b="1" dirty="0" err="1"/>
              <a:t>dari</a:t>
            </a:r>
            <a:r>
              <a:rPr lang="en-US" sz="3600" b="1" dirty="0"/>
              <a:t> model sangat </a:t>
            </a:r>
            <a:r>
              <a:rPr lang="en-US" sz="3600" b="1" dirty="0" err="1"/>
              <a:t>rendah</a:t>
            </a:r>
            <a:r>
              <a:rPr lang="en-US" sz="3600" dirty="0"/>
              <a:t>, </a:t>
            </a:r>
          </a:p>
          <a:p>
            <a:pPr algn="just"/>
            <a:endParaRPr lang="en-US" sz="3600" dirty="0"/>
          </a:p>
          <a:p>
            <a:pPr algn="just"/>
            <a:r>
              <a:rPr lang="en-US" sz="3600" dirty="0" err="1"/>
              <a:t>beberapa</a:t>
            </a:r>
            <a:r>
              <a:rPr lang="en-US" sz="3600" dirty="0"/>
              <a:t> </a:t>
            </a:r>
            <a:r>
              <a:rPr lang="en-US" sz="3600" dirty="0" err="1"/>
              <a:t>penyebabnya</a:t>
            </a:r>
            <a:r>
              <a:rPr lang="en-US" sz="3600" dirty="0"/>
              <a:t>:</a:t>
            </a:r>
          </a:p>
          <a:p>
            <a:pPr algn="just"/>
            <a:r>
              <a:rPr lang="en-US" sz="3600" dirty="0"/>
              <a:t>1. Model Dasar </a:t>
            </a:r>
            <a:r>
              <a:rPr lang="en-US" sz="3600" dirty="0" err="1"/>
              <a:t>Terlalu</a:t>
            </a:r>
            <a:r>
              <a:rPr lang="en-US" sz="3600" dirty="0"/>
              <a:t> </a:t>
            </a:r>
            <a:r>
              <a:rPr lang="en-US" sz="3600" dirty="0" err="1"/>
              <a:t>Ringan</a:t>
            </a:r>
            <a:endParaRPr lang="en-US" sz="3600" dirty="0"/>
          </a:p>
          <a:p>
            <a:pPr algn="just"/>
            <a:r>
              <a:rPr lang="en-US" sz="3600" dirty="0"/>
              <a:t>→ </a:t>
            </a:r>
            <a:r>
              <a:rPr lang="en-US" sz="3600" dirty="0" err="1"/>
              <a:t>TinyLLaMA</a:t>
            </a:r>
            <a:r>
              <a:rPr lang="en-US" sz="3600" dirty="0"/>
              <a:t> 1.1B </a:t>
            </a:r>
            <a:r>
              <a:rPr lang="en-US" sz="3600" dirty="0" err="1"/>
              <a:t>terbatas</a:t>
            </a:r>
            <a:r>
              <a:rPr lang="en-US" sz="3600" dirty="0"/>
              <a:t> </a:t>
            </a:r>
            <a:r>
              <a:rPr lang="en-US" sz="3600" dirty="0" err="1"/>
              <a:t>dalam</a:t>
            </a:r>
            <a:r>
              <a:rPr lang="en-US" sz="3600" dirty="0"/>
              <a:t> </a:t>
            </a:r>
            <a:r>
              <a:rPr lang="en-US" sz="3600" dirty="0" err="1"/>
              <a:t>kapasitas</a:t>
            </a:r>
            <a:r>
              <a:rPr lang="en-US" sz="3600" dirty="0"/>
              <a:t> </a:t>
            </a:r>
            <a:r>
              <a:rPr lang="en-US" sz="3600" dirty="0" err="1"/>
              <a:t>pengetahuan</a:t>
            </a:r>
            <a:r>
              <a:rPr lang="en-US" sz="3600" dirty="0"/>
              <a:t> dan </a:t>
            </a:r>
            <a:r>
              <a:rPr lang="en-US" sz="3600" dirty="0" err="1"/>
              <a:t>pemahaman</a:t>
            </a:r>
            <a:r>
              <a:rPr lang="en-US" sz="3600" dirty="0"/>
              <a:t> </a:t>
            </a:r>
            <a:r>
              <a:rPr lang="en-US" sz="3600" dirty="0" err="1"/>
              <a:t>konteks</a:t>
            </a:r>
            <a:r>
              <a:rPr lang="en-US" sz="3600" dirty="0"/>
              <a:t> tafsir.</a:t>
            </a:r>
          </a:p>
          <a:p>
            <a:pPr algn="just"/>
            <a:endParaRPr lang="en-US" sz="3600" dirty="0"/>
          </a:p>
          <a:p>
            <a:pPr algn="just"/>
            <a:r>
              <a:rPr lang="en-US" sz="3600" dirty="0"/>
              <a:t>2. </a:t>
            </a:r>
            <a:r>
              <a:rPr lang="en-US" sz="3600" dirty="0" err="1"/>
              <a:t>Korpus</a:t>
            </a:r>
            <a:r>
              <a:rPr lang="en-US" sz="3600" dirty="0"/>
              <a:t> Tafsir Tidak </a:t>
            </a:r>
            <a:r>
              <a:rPr lang="en-US" sz="3600" dirty="0" err="1"/>
              <a:t>Terstruktur</a:t>
            </a:r>
            <a:endParaRPr lang="en-US" sz="3600" dirty="0"/>
          </a:p>
          <a:p>
            <a:pPr algn="just"/>
            <a:r>
              <a:rPr lang="en-US" sz="3600" dirty="0"/>
              <a:t>→ Tidak </a:t>
            </a:r>
            <a:r>
              <a:rPr lang="en-US" sz="3600" dirty="0" err="1"/>
              <a:t>dipotong</a:t>
            </a:r>
            <a:r>
              <a:rPr lang="en-US" sz="3600" dirty="0"/>
              <a:t> per </a:t>
            </a:r>
            <a:r>
              <a:rPr lang="en-US" sz="3600" dirty="0" err="1"/>
              <a:t>ayat</a:t>
            </a:r>
            <a:r>
              <a:rPr lang="en-US" sz="3600" dirty="0"/>
              <a:t>, </a:t>
            </a:r>
            <a:r>
              <a:rPr lang="en-US" sz="3600" dirty="0" err="1"/>
              <a:t>banyak</a:t>
            </a:r>
            <a:r>
              <a:rPr lang="en-US" sz="3600" dirty="0"/>
              <a:t> </a:t>
            </a:r>
            <a:r>
              <a:rPr lang="en-US" sz="3600" dirty="0" err="1"/>
              <a:t>paragraf</a:t>
            </a:r>
            <a:r>
              <a:rPr lang="en-US" sz="3600" dirty="0"/>
              <a:t> </a:t>
            </a:r>
            <a:r>
              <a:rPr lang="en-US" sz="3600" dirty="0" err="1"/>
              <a:t>campur</a:t>
            </a:r>
            <a:r>
              <a:rPr lang="en-US" sz="3600" dirty="0"/>
              <a:t> </a:t>
            </a:r>
            <a:r>
              <a:rPr lang="en-US" sz="3600" dirty="0" err="1"/>
              <a:t>judul</a:t>
            </a:r>
            <a:r>
              <a:rPr lang="en-US" sz="3600" dirty="0"/>
              <a:t>, </a:t>
            </a:r>
            <a:r>
              <a:rPr lang="en-US" sz="3600" dirty="0" err="1"/>
              <a:t>narasi</a:t>
            </a:r>
            <a:r>
              <a:rPr lang="en-US" sz="3600" dirty="0"/>
              <a:t>, dan </a:t>
            </a:r>
            <a:r>
              <a:rPr lang="en-US" sz="3600" dirty="0" err="1"/>
              <a:t>ulasan</a:t>
            </a:r>
            <a:r>
              <a:rPr lang="en-US" sz="3600" dirty="0"/>
              <a:t>.</a:t>
            </a:r>
          </a:p>
          <a:p>
            <a:pPr algn="just"/>
            <a:endParaRPr lang="en-US" sz="3600" dirty="0"/>
          </a:p>
          <a:p>
            <a:pPr algn="just"/>
            <a:r>
              <a:rPr lang="en-US" sz="3600" dirty="0"/>
              <a:t>3.  Fine-Tuning yang </a:t>
            </a:r>
            <a:r>
              <a:rPr lang="en-US" sz="3600" dirty="0" err="1"/>
              <a:t>tidak</a:t>
            </a:r>
            <a:r>
              <a:rPr lang="en-US" sz="3600" dirty="0"/>
              <a:t> </a:t>
            </a:r>
            <a:r>
              <a:rPr lang="en-US" sz="3600" dirty="0" err="1"/>
              <a:t>maksimal</a:t>
            </a:r>
            <a:endParaRPr lang="en-US" sz="3600" dirty="0"/>
          </a:p>
          <a:p>
            <a:pPr algn="just"/>
            <a:r>
              <a:rPr lang="en-US" sz="3600" dirty="0"/>
              <a:t>→ Model </a:t>
            </a:r>
            <a:r>
              <a:rPr lang="en-US" sz="3600" dirty="0" err="1"/>
              <a:t>belum</a:t>
            </a:r>
            <a:r>
              <a:rPr lang="en-US" sz="3600" dirty="0"/>
              <a:t> </a:t>
            </a:r>
            <a:r>
              <a:rPr lang="en-US" sz="3600" dirty="0" err="1"/>
              <a:t>dilatih</a:t>
            </a:r>
            <a:r>
              <a:rPr lang="en-US" sz="3600" dirty="0"/>
              <a:t> </a:t>
            </a:r>
            <a:r>
              <a:rPr lang="en-US" sz="3600" dirty="0" err="1"/>
              <a:t>ulang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</a:t>
            </a:r>
            <a:r>
              <a:rPr lang="en-US" sz="3600" dirty="0" err="1"/>
              <a:t>gaya</a:t>
            </a:r>
            <a:r>
              <a:rPr lang="en-US" sz="3600" dirty="0"/>
              <a:t> dan </a:t>
            </a:r>
            <a:r>
              <a:rPr lang="en-US" sz="3600" dirty="0" err="1"/>
              <a:t>substansi</a:t>
            </a:r>
            <a:r>
              <a:rPr lang="en-US" sz="3600" dirty="0"/>
              <a:t> </a:t>
            </a:r>
            <a:r>
              <a:rPr lang="en-US" sz="3600" dirty="0" err="1"/>
              <a:t>teks</a:t>
            </a:r>
            <a:r>
              <a:rPr lang="en-US" sz="3600" dirty="0"/>
              <a:t> tafsir.</a:t>
            </a:r>
          </a:p>
          <a:p>
            <a:pPr algn="just"/>
            <a:endParaRPr lang="en-US" sz="3600" dirty="0"/>
          </a:p>
          <a:p>
            <a:pPr algn="just"/>
            <a:r>
              <a:rPr lang="en-US" sz="3600" dirty="0"/>
              <a:t>4. Retrieval </a:t>
            </a:r>
            <a:r>
              <a:rPr lang="en-US" sz="3600" dirty="0" err="1"/>
              <a:t>Lemah</a:t>
            </a:r>
            <a:endParaRPr lang="en-US" sz="3600" dirty="0"/>
          </a:p>
          <a:p>
            <a:pPr algn="just"/>
            <a:r>
              <a:rPr lang="en-US" sz="3600" dirty="0"/>
              <a:t>→ </a:t>
            </a:r>
            <a:r>
              <a:rPr lang="en-US" sz="3600" dirty="0" err="1"/>
              <a:t>Cuplikan</a:t>
            </a:r>
            <a:r>
              <a:rPr lang="en-US" sz="3600" dirty="0"/>
              <a:t> yang </a:t>
            </a:r>
            <a:r>
              <a:rPr lang="en-US" sz="3600" dirty="0" err="1"/>
              <a:t>diambil</a:t>
            </a:r>
            <a:r>
              <a:rPr lang="en-US" sz="3600" dirty="0"/>
              <a:t> oleh FAISS </a:t>
            </a:r>
            <a:r>
              <a:rPr lang="en-US" sz="3600" dirty="0" err="1"/>
              <a:t>belum</a:t>
            </a:r>
            <a:r>
              <a:rPr lang="en-US" sz="3600" dirty="0"/>
              <a:t> </a:t>
            </a:r>
            <a:r>
              <a:rPr lang="en-US" sz="3600" dirty="0" err="1"/>
              <a:t>tentu</a:t>
            </a:r>
            <a:r>
              <a:rPr lang="en-US" sz="3600" dirty="0"/>
              <a:t> </a:t>
            </a:r>
            <a:r>
              <a:rPr lang="en-US" sz="3600" dirty="0" err="1"/>
              <a:t>menjawab</a:t>
            </a:r>
            <a:r>
              <a:rPr lang="en-US" sz="3600" dirty="0"/>
              <a:t> </a:t>
            </a:r>
            <a:r>
              <a:rPr lang="en-US" sz="3600" dirty="0" err="1"/>
              <a:t>pertanyaan</a:t>
            </a:r>
            <a:r>
              <a:rPr lang="en-US" sz="3600" dirty="0"/>
              <a:t> </a:t>
            </a:r>
            <a:r>
              <a:rPr lang="en-US" sz="3600" dirty="0" err="1"/>
              <a:t>spesifik</a:t>
            </a:r>
            <a:r>
              <a:rPr lang="en-US" sz="3600" dirty="0"/>
              <a:t>.</a:t>
            </a:r>
          </a:p>
          <a:p>
            <a:pPr algn="just"/>
            <a:endParaRPr lang="en-US" sz="3600" dirty="0"/>
          </a:p>
          <a:p>
            <a:pPr algn="just"/>
            <a:r>
              <a:rPr lang="en-US" sz="3600" dirty="0"/>
              <a:t>5. Prompt Minim </a:t>
            </a:r>
            <a:r>
              <a:rPr lang="en-US" sz="3600" dirty="0" err="1"/>
              <a:t>Instruksi</a:t>
            </a:r>
            <a:endParaRPr lang="en-US" sz="3600" dirty="0"/>
          </a:p>
          <a:p>
            <a:pPr algn="just"/>
            <a:r>
              <a:rPr lang="en-US" sz="3600" dirty="0"/>
              <a:t>→ Model </a:t>
            </a:r>
            <a:r>
              <a:rPr lang="en-US" sz="3600" dirty="0" err="1"/>
              <a:t>tidak</a:t>
            </a:r>
            <a:r>
              <a:rPr lang="en-US" sz="3600" dirty="0"/>
              <a:t> </a:t>
            </a:r>
            <a:r>
              <a:rPr lang="en-US" sz="3600" dirty="0" err="1"/>
              <a:t>diarahkan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</a:t>
            </a:r>
            <a:r>
              <a:rPr lang="en-US" sz="3600" dirty="0" err="1"/>
              <a:t>jelas</a:t>
            </a:r>
            <a:r>
              <a:rPr lang="en-US" sz="3600" dirty="0"/>
              <a:t> </a:t>
            </a:r>
            <a:r>
              <a:rPr lang="en-US" sz="3600" dirty="0" err="1"/>
              <a:t>untuk</a:t>
            </a:r>
            <a:r>
              <a:rPr lang="en-US" sz="3600" dirty="0"/>
              <a:t> </a:t>
            </a:r>
            <a:r>
              <a:rPr lang="en-US" sz="3600" dirty="0" err="1"/>
              <a:t>menjawab</a:t>
            </a:r>
            <a:r>
              <a:rPr lang="en-US" sz="3600" dirty="0"/>
              <a:t> </a:t>
            </a:r>
            <a:r>
              <a:rPr lang="en-US" sz="3600" dirty="0" err="1"/>
              <a:t>berdasarkan</a:t>
            </a:r>
            <a:r>
              <a:rPr lang="en-US" sz="3600" dirty="0"/>
              <a:t> </a:t>
            </a:r>
            <a:r>
              <a:rPr lang="en-US" sz="3600" dirty="0" err="1"/>
              <a:t>sumber</a:t>
            </a:r>
            <a:r>
              <a:rPr lang="en-US" sz="3600" dirty="0"/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5B85CA4-59F5-9568-EAC4-B7EBDA2594C7}"/>
              </a:ext>
            </a:extLst>
          </p:cNvPr>
          <p:cNvSpPr>
            <a:spLocks noGrp="1"/>
          </p:cNvSpPr>
          <p:nvPr/>
        </p:nvSpPr>
        <p:spPr>
          <a:xfrm>
            <a:off x="-1208974" y="559167"/>
            <a:ext cx="6112038" cy="701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Kesimpulan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990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921BE-AA7C-2794-1B53-E0E49D938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9FBB4A3-AEE4-D381-127C-663FFB7C5767}"/>
              </a:ext>
            </a:extLst>
          </p:cNvPr>
          <p:cNvSpPr/>
          <p:nvPr/>
        </p:nvSpPr>
        <p:spPr>
          <a:xfrm>
            <a:off x="16764000" y="1579459"/>
            <a:ext cx="7490932" cy="5131535"/>
          </a:xfrm>
          <a:custGeom>
            <a:avLst/>
            <a:gdLst/>
            <a:ahLst/>
            <a:cxnLst/>
            <a:rect l="l" t="t" r="r" b="b"/>
            <a:pathLst>
              <a:path w="7490932" h="5131535">
                <a:moveTo>
                  <a:pt x="0" y="0"/>
                </a:moveTo>
                <a:lnTo>
                  <a:pt x="7490932" y="0"/>
                </a:lnTo>
                <a:lnTo>
                  <a:pt x="7490932" y="5131535"/>
                </a:lnTo>
                <a:lnTo>
                  <a:pt x="0" y="5131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2AD9FA9-C9E3-51C2-AA83-B31BDE384FCB}"/>
              </a:ext>
            </a:extLst>
          </p:cNvPr>
          <p:cNvSpPr/>
          <p:nvPr/>
        </p:nvSpPr>
        <p:spPr>
          <a:xfrm flipH="1">
            <a:off x="-5739217" y="1832655"/>
            <a:ext cx="7490932" cy="5131535"/>
          </a:xfrm>
          <a:custGeom>
            <a:avLst/>
            <a:gdLst/>
            <a:ahLst/>
            <a:cxnLst/>
            <a:rect l="l" t="t" r="r" b="b"/>
            <a:pathLst>
              <a:path w="7490932" h="5131535">
                <a:moveTo>
                  <a:pt x="7490932" y="0"/>
                </a:moveTo>
                <a:lnTo>
                  <a:pt x="0" y="0"/>
                </a:lnTo>
                <a:lnTo>
                  <a:pt x="0" y="5131535"/>
                </a:lnTo>
                <a:lnTo>
                  <a:pt x="7490932" y="5131535"/>
                </a:lnTo>
                <a:lnTo>
                  <a:pt x="749093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266AED1-E2AC-970C-EA15-819484B6D050}"/>
              </a:ext>
            </a:extLst>
          </p:cNvPr>
          <p:cNvSpPr txBox="1"/>
          <p:nvPr/>
        </p:nvSpPr>
        <p:spPr>
          <a:xfrm>
            <a:off x="8017037" y="1104900"/>
            <a:ext cx="2253925" cy="122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7"/>
              </a:lnSpc>
              <a:spcBef>
                <a:spcPct val="0"/>
              </a:spcBef>
            </a:pPr>
            <a:r>
              <a:rPr lang="en-US" sz="1335" u="none" strike="noStrike" spc="224">
                <a:solidFill>
                  <a:srgbClr val="FFFFFF"/>
                </a:solidFill>
                <a:latin typeface="RQND Pro Wide"/>
                <a:ea typeface="RQND Pro Wide"/>
                <a:cs typeface="RQND Pro Wide"/>
                <a:sym typeface="RQND Pro Wide"/>
              </a:rPr>
              <a:t>SALFORD &amp; CO.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11B31C6-24D1-B45B-9293-3EC9522EF000}"/>
              </a:ext>
            </a:extLst>
          </p:cNvPr>
          <p:cNvSpPr/>
          <p:nvPr/>
        </p:nvSpPr>
        <p:spPr>
          <a:xfrm>
            <a:off x="0" y="8554402"/>
            <a:ext cx="18288000" cy="3465195"/>
          </a:xfrm>
          <a:custGeom>
            <a:avLst/>
            <a:gdLst/>
            <a:ahLst/>
            <a:cxnLst/>
            <a:rect l="l" t="t" r="r" b="b"/>
            <a:pathLst>
              <a:path w="18288000" h="3465195">
                <a:moveTo>
                  <a:pt x="0" y="0"/>
                </a:moveTo>
                <a:lnTo>
                  <a:pt x="18288000" y="0"/>
                </a:lnTo>
                <a:lnTo>
                  <a:pt x="18288000" y="3465196"/>
                </a:lnTo>
                <a:lnTo>
                  <a:pt x="0" y="3465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364"/>
            </a:stretch>
          </a:blipFill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44D12FA-A9DB-3684-D2D0-7A0AE0555EA9}"/>
              </a:ext>
            </a:extLst>
          </p:cNvPr>
          <p:cNvSpPr txBox="1"/>
          <p:nvPr/>
        </p:nvSpPr>
        <p:spPr>
          <a:xfrm>
            <a:off x="2829669" y="4145227"/>
            <a:ext cx="4580856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</a:pPr>
            <a:r>
              <a:rPr lang="en-US" sz="1400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INCREASED EFFICIENCY AND </a:t>
            </a:r>
            <a:r>
              <a:rPr lang="en-US" sz="1400" u="none" strike="noStrike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PRODUCTIVITY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99CCAFC-29C0-73AB-11DE-50B4169C702E}"/>
              </a:ext>
            </a:extLst>
          </p:cNvPr>
          <p:cNvSpPr txBox="1"/>
          <p:nvPr/>
        </p:nvSpPr>
        <p:spPr>
          <a:xfrm>
            <a:off x="8138896" y="4145227"/>
            <a:ext cx="2806013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</a:pPr>
            <a:r>
              <a:rPr lang="en-US" sz="1400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REDUCES HUMAN ER</a:t>
            </a:r>
            <a:r>
              <a:rPr lang="en-US" sz="1400" u="none" strike="noStrike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ROR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FAA549C-DBD2-A095-612F-E1AA792961CC}"/>
              </a:ext>
            </a:extLst>
          </p:cNvPr>
          <p:cNvSpPr txBox="1"/>
          <p:nvPr/>
        </p:nvSpPr>
        <p:spPr>
          <a:xfrm>
            <a:off x="4903064" y="5164429"/>
            <a:ext cx="3742347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</a:pPr>
            <a:r>
              <a:rPr lang="en-US" sz="1400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IMPROVES CUSTOMER EXPERIENCE</a:t>
            </a:r>
            <a:r>
              <a:rPr lang="en-US" sz="1400" u="none" strike="noStrike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4A37EAB-2D66-087F-9CC2-542B755684F9}"/>
              </a:ext>
            </a:extLst>
          </p:cNvPr>
          <p:cNvSpPr txBox="1"/>
          <p:nvPr/>
        </p:nvSpPr>
        <p:spPr>
          <a:xfrm>
            <a:off x="9407075" y="5164429"/>
            <a:ext cx="3989773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0"/>
              </a:lnSpc>
            </a:pPr>
            <a:r>
              <a:rPr lang="en-US" sz="1400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SOLVES COMPLEX PROBLEMS FA</a:t>
            </a:r>
            <a:r>
              <a:rPr lang="en-US" sz="1400" u="none" strike="noStrike">
                <a:solidFill>
                  <a:srgbClr val="FFFFFF"/>
                </a:solidFill>
                <a:latin typeface="Pattanakarn"/>
                <a:ea typeface="Pattanakarn"/>
                <a:cs typeface="Pattanakarn"/>
                <a:sym typeface="Pattanakarn"/>
              </a:rPr>
              <a:t>STER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C74A5E-ECC9-B699-D6DC-C4EE47B1FA3F}"/>
              </a:ext>
            </a:extLst>
          </p:cNvPr>
          <p:cNvSpPr>
            <a:spLocks noGrp="1"/>
          </p:cNvSpPr>
          <p:nvPr/>
        </p:nvSpPr>
        <p:spPr>
          <a:xfrm>
            <a:off x="1605394" y="1947340"/>
            <a:ext cx="15287439" cy="4395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sv-SE" sz="3600" dirty="0"/>
              <a:t> Potong korpus tafsir per ayat → Surah 1:1, Surah 1:2, dst.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sv-SE" sz="3600" dirty="0"/>
              <a:t>Lakukan fine-tuning LoRA pada TinyLLaMA menggunakan dataset tafsir berformat Q–A</a:t>
            </a:r>
            <a:r>
              <a:rPr lang="sv-SE" sz="3600" b="1" dirty="0"/>
              <a:t>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sv-SE" sz="3600" dirty="0"/>
              <a:t>Ganti embedder model dengan intfloat/multilingual-e5-base → relevansi kontekstual lebih tinggi.</a:t>
            </a:r>
            <a:endParaRPr lang="sv-SE" sz="3600" b="1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 err="1"/>
              <a:t>Tambahkan</a:t>
            </a:r>
            <a:r>
              <a:rPr lang="en-US" sz="3600" dirty="0"/>
              <a:t> reranking </a:t>
            </a:r>
            <a:r>
              <a:rPr lang="en-US" sz="3600" dirty="0" err="1"/>
              <a:t>pasca</a:t>
            </a:r>
            <a:r>
              <a:rPr lang="en-US" sz="3600" dirty="0"/>
              <a:t>-FAISS </a:t>
            </a:r>
            <a:r>
              <a:rPr lang="en-US" sz="3600" dirty="0" err="1"/>
              <a:t>untuk</a:t>
            </a:r>
            <a:r>
              <a:rPr lang="en-US" sz="3600" dirty="0"/>
              <a:t> </a:t>
            </a:r>
            <a:r>
              <a:rPr lang="en-US" sz="3600" dirty="0" err="1"/>
              <a:t>memilih</a:t>
            </a:r>
            <a:r>
              <a:rPr lang="en-US" sz="3600" dirty="0"/>
              <a:t> </a:t>
            </a:r>
            <a:r>
              <a:rPr lang="en-US" sz="3600" dirty="0" err="1"/>
              <a:t>konteks</a:t>
            </a:r>
            <a:r>
              <a:rPr lang="en-US" sz="3600" dirty="0"/>
              <a:t> </a:t>
            </a:r>
            <a:r>
              <a:rPr lang="en-US" sz="3600" dirty="0" err="1"/>
              <a:t>terbaik</a:t>
            </a:r>
            <a:r>
              <a:rPr lang="en-US" sz="3600" dirty="0"/>
              <a:t> (mis. cosine sim + keyword match).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8B29B37-EF16-05DB-312C-3450CA42416C}"/>
              </a:ext>
            </a:extLst>
          </p:cNvPr>
          <p:cNvSpPr>
            <a:spLocks noGrp="1"/>
          </p:cNvSpPr>
          <p:nvPr/>
        </p:nvSpPr>
        <p:spPr>
          <a:xfrm>
            <a:off x="-1208974" y="559167"/>
            <a:ext cx="6112038" cy="701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Saran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8934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89266" flipV="1">
            <a:off x="12495721" y="-898158"/>
            <a:ext cx="7490932" cy="4897794"/>
          </a:xfrm>
          <a:custGeom>
            <a:avLst/>
            <a:gdLst/>
            <a:ahLst/>
            <a:cxnLst/>
            <a:rect l="l" t="t" r="r" b="b"/>
            <a:pathLst>
              <a:path w="7490932" h="4897794">
                <a:moveTo>
                  <a:pt x="0" y="4897794"/>
                </a:moveTo>
                <a:lnTo>
                  <a:pt x="7490931" y="4897794"/>
                </a:lnTo>
                <a:lnTo>
                  <a:pt x="7490931" y="0"/>
                </a:lnTo>
                <a:lnTo>
                  <a:pt x="0" y="0"/>
                </a:lnTo>
                <a:lnTo>
                  <a:pt x="0" y="4897794"/>
                </a:lnTo>
                <a:close/>
              </a:path>
            </a:pathLst>
          </a:custGeom>
          <a:blipFill>
            <a:blip r:embed="rId3"/>
            <a:stretch>
              <a:fillRect b="-4772"/>
            </a:stretch>
          </a:blipFill>
        </p:spPr>
      </p:sp>
      <p:sp>
        <p:nvSpPr>
          <p:cNvPr id="3" name="Freeform 3"/>
          <p:cNvSpPr/>
          <p:nvPr/>
        </p:nvSpPr>
        <p:spPr>
          <a:xfrm rot="887225" flipH="1" flipV="1">
            <a:off x="-1699490" y="-898158"/>
            <a:ext cx="7490932" cy="4897794"/>
          </a:xfrm>
          <a:custGeom>
            <a:avLst/>
            <a:gdLst/>
            <a:ahLst/>
            <a:cxnLst/>
            <a:rect l="l" t="t" r="r" b="b"/>
            <a:pathLst>
              <a:path w="7490932" h="4897794">
                <a:moveTo>
                  <a:pt x="7490932" y="4897794"/>
                </a:moveTo>
                <a:lnTo>
                  <a:pt x="0" y="4897794"/>
                </a:lnTo>
                <a:lnTo>
                  <a:pt x="0" y="0"/>
                </a:lnTo>
                <a:lnTo>
                  <a:pt x="7490932" y="0"/>
                </a:lnTo>
                <a:lnTo>
                  <a:pt x="7490932" y="4897794"/>
                </a:lnTo>
                <a:close/>
              </a:path>
            </a:pathLst>
          </a:custGeom>
          <a:blipFill>
            <a:blip r:embed="rId3"/>
            <a:stretch>
              <a:fillRect b="-477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703673" y="3044929"/>
            <a:ext cx="4555627" cy="3292726"/>
          </a:xfrm>
          <a:custGeom>
            <a:avLst/>
            <a:gdLst/>
            <a:ahLst/>
            <a:cxnLst/>
            <a:rect l="l" t="t" r="r" b="b"/>
            <a:pathLst>
              <a:path w="4555627" h="3292726">
                <a:moveTo>
                  <a:pt x="0" y="0"/>
                </a:moveTo>
                <a:lnTo>
                  <a:pt x="4555627" y="0"/>
                </a:lnTo>
                <a:lnTo>
                  <a:pt x="4555627" y="3292726"/>
                </a:lnTo>
                <a:lnTo>
                  <a:pt x="0" y="3292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3044929"/>
            <a:ext cx="4494833" cy="3292726"/>
          </a:xfrm>
          <a:custGeom>
            <a:avLst/>
            <a:gdLst/>
            <a:ahLst/>
            <a:cxnLst/>
            <a:rect l="l" t="t" r="r" b="b"/>
            <a:pathLst>
              <a:path w="4494833" h="3292726">
                <a:moveTo>
                  <a:pt x="0" y="0"/>
                </a:moveTo>
                <a:lnTo>
                  <a:pt x="4494833" y="0"/>
                </a:lnTo>
                <a:lnTo>
                  <a:pt x="4494833" y="3292726"/>
                </a:lnTo>
                <a:lnTo>
                  <a:pt x="0" y="3292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017037" y="1104900"/>
            <a:ext cx="2253925" cy="122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7"/>
              </a:lnSpc>
              <a:spcBef>
                <a:spcPct val="0"/>
              </a:spcBef>
            </a:pPr>
            <a:r>
              <a:rPr lang="en-US" sz="1335" u="none" strike="noStrike" spc="224">
                <a:solidFill>
                  <a:srgbClr val="FFFFFF"/>
                </a:solidFill>
                <a:latin typeface="RQND Pro Wide"/>
                <a:ea typeface="RQND Pro Wide"/>
                <a:cs typeface="RQND Pro Wide"/>
                <a:sym typeface="RQND Pro Wide"/>
              </a:rPr>
              <a:t>SALFORD &amp; CO.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52753" y="9135826"/>
            <a:ext cx="4182495" cy="122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7"/>
              </a:lnSpc>
              <a:spcBef>
                <a:spcPct val="0"/>
              </a:spcBef>
            </a:pPr>
            <a:r>
              <a:rPr lang="en-US" sz="1335" spc="224">
                <a:solidFill>
                  <a:srgbClr val="FFFFFF"/>
                </a:solidFill>
                <a:latin typeface="RQND Pro Wide"/>
                <a:ea typeface="RQND Pro Wide"/>
                <a:cs typeface="RQND Pro Wide"/>
                <a:sym typeface="RQND Pro Wide"/>
              </a:rPr>
              <a:t>WWW.RE</a:t>
            </a:r>
            <a:r>
              <a:rPr lang="en-US" sz="1335" u="none" strike="noStrike" spc="224">
                <a:solidFill>
                  <a:srgbClr val="FFFFFF"/>
                </a:solidFill>
                <a:latin typeface="RQND Pro Wide"/>
                <a:ea typeface="RQND Pro Wide"/>
                <a:cs typeface="RQND Pro Wide"/>
                <a:sym typeface="RQND Pro Wide"/>
              </a:rPr>
              <a:t>ALLYGREATSITE.COM</a:t>
            </a:r>
          </a:p>
        </p:txBody>
      </p:sp>
      <p:grpSp>
        <p:nvGrpSpPr>
          <p:cNvPr id="8" name="Group 8"/>
          <p:cNvGrpSpPr/>
          <p:nvPr/>
        </p:nvGrpSpPr>
        <p:grpSpPr>
          <a:xfrm rot="-10800000">
            <a:off x="9023637" y="8475690"/>
            <a:ext cx="240725" cy="210635"/>
            <a:chOff x="0" y="0"/>
            <a:chExt cx="812800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CC67F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27000" y="330200"/>
              <a:ext cx="558800" cy="33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22450">
            <a:off x="14865252" y="7169811"/>
            <a:ext cx="2261105" cy="1928447"/>
          </a:xfrm>
          <a:custGeom>
            <a:avLst/>
            <a:gdLst/>
            <a:ahLst/>
            <a:cxnLst/>
            <a:rect l="l" t="t" r="r" b="b"/>
            <a:pathLst>
              <a:path w="2261105" h="1928447">
                <a:moveTo>
                  <a:pt x="0" y="0"/>
                </a:moveTo>
                <a:lnTo>
                  <a:pt x="2261105" y="0"/>
                </a:lnTo>
                <a:lnTo>
                  <a:pt x="2261105" y="1928448"/>
                </a:lnTo>
                <a:lnTo>
                  <a:pt x="0" y="19284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3073911">
            <a:off x="3235917" y="6888820"/>
            <a:ext cx="1659277" cy="1415161"/>
          </a:xfrm>
          <a:custGeom>
            <a:avLst/>
            <a:gdLst/>
            <a:ahLst/>
            <a:cxnLst/>
            <a:rect l="l" t="t" r="r" b="b"/>
            <a:pathLst>
              <a:path w="1659277" h="1415161">
                <a:moveTo>
                  <a:pt x="0" y="0"/>
                </a:moveTo>
                <a:lnTo>
                  <a:pt x="1659277" y="0"/>
                </a:lnTo>
                <a:lnTo>
                  <a:pt x="1659277" y="1415162"/>
                </a:lnTo>
                <a:lnTo>
                  <a:pt x="0" y="14151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D473D64-4D8C-DB3F-EDF3-C36282A62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836" y="3708532"/>
            <a:ext cx="8229600" cy="1143000"/>
          </a:xfrm>
        </p:spPr>
        <p:txBody>
          <a:bodyPr/>
          <a:lstStyle/>
          <a:p>
            <a:r>
              <a:rPr lang="en-US" dirty="0"/>
              <a:t>TERIMAKASIH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20874" y="7939030"/>
            <a:ext cx="6360713" cy="4357298"/>
          </a:xfrm>
          <a:custGeom>
            <a:avLst/>
            <a:gdLst/>
            <a:ahLst/>
            <a:cxnLst/>
            <a:rect l="l" t="t" r="r" b="b"/>
            <a:pathLst>
              <a:path w="6360713" h="4357298">
                <a:moveTo>
                  <a:pt x="0" y="0"/>
                </a:moveTo>
                <a:lnTo>
                  <a:pt x="6360713" y="0"/>
                </a:lnTo>
                <a:lnTo>
                  <a:pt x="6360713" y="4357298"/>
                </a:lnTo>
                <a:lnTo>
                  <a:pt x="0" y="4357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986059" y="7491458"/>
            <a:ext cx="3482173" cy="3045353"/>
          </a:xfrm>
          <a:custGeom>
            <a:avLst/>
            <a:gdLst/>
            <a:ahLst/>
            <a:cxnLst/>
            <a:rect l="l" t="t" r="r" b="b"/>
            <a:pathLst>
              <a:path w="3482173" h="3045353">
                <a:moveTo>
                  <a:pt x="0" y="0"/>
                </a:moveTo>
                <a:lnTo>
                  <a:pt x="3482173" y="0"/>
                </a:lnTo>
                <a:lnTo>
                  <a:pt x="3482173" y="3045352"/>
                </a:lnTo>
                <a:lnTo>
                  <a:pt x="0" y="3045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-353423"/>
            <a:ext cx="6806221" cy="10471109"/>
          </a:xfrm>
          <a:custGeom>
            <a:avLst/>
            <a:gdLst/>
            <a:ahLst/>
            <a:cxnLst/>
            <a:rect l="l" t="t" r="r" b="b"/>
            <a:pathLst>
              <a:path w="6806221" h="10471109">
                <a:moveTo>
                  <a:pt x="0" y="0"/>
                </a:moveTo>
                <a:lnTo>
                  <a:pt x="6806221" y="0"/>
                </a:lnTo>
                <a:lnTo>
                  <a:pt x="6806221" y="10471109"/>
                </a:lnTo>
                <a:lnTo>
                  <a:pt x="0" y="10471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1AB8629-10C5-1391-C079-E714BA96D833}"/>
              </a:ext>
            </a:extLst>
          </p:cNvPr>
          <p:cNvSpPr txBox="1">
            <a:spLocks/>
          </p:cNvSpPr>
          <p:nvPr/>
        </p:nvSpPr>
        <p:spPr>
          <a:xfrm>
            <a:off x="4704705" y="1870529"/>
            <a:ext cx="13088022" cy="23622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Penerapan</a:t>
            </a:r>
            <a:r>
              <a:rPr lang="en-US" dirty="0"/>
              <a:t> model NLP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berangkat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pemahaman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terstruktur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Text </a:t>
            </a:r>
            <a:r>
              <a:rPr lang="en-US" dirty="0" err="1"/>
              <a:t>Terjemah</a:t>
            </a:r>
            <a:r>
              <a:rPr lang="en-US" dirty="0"/>
              <a:t> dan Tafsir Al-Qur’an,</a:t>
            </a:r>
          </a:p>
          <a:p>
            <a:r>
              <a:rPr lang="en-US" dirty="0" err="1"/>
              <a:t>Mencoba</a:t>
            </a:r>
            <a:r>
              <a:rPr lang="en-US" dirty="0"/>
              <a:t> </a:t>
            </a:r>
            <a:r>
              <a:rPr lang="en-US" dirty="0" err="1"/>
              <a:t>mengeksplorasi</a:t>
            </a:r>
            <a:r>
              <a:rPr lang="en-US" dirty="0"/>
              <a:t> </a:t>
            </a:r>
            <a:r>
              <a:rPr lang="en-US" dirty="0" err="1"/>
              <a:t>potensi</a:t>
            </a:r>
            <a:r>
              <a:rPr lang="en-US" dirty="0"/>
              <a:t> NLP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memetakan</a:t>
            </a:r>
            <a:r>
              <a:rPr lang="en-US" dirty="0"/>
              <a:t> </a:t>
            </a:r>
            <a:r>
              <a:rPr lang="en-US" dirty="0" err="1"/>
              <a:t>pesan-pesan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, </a:t>
            </a:r>
            <a:r>
              <a:rPr lang="en-US" dirty="0" err="1"/>
              <a:t>kontekstual</a:t>
            </a:r>
            <a:r>
              <a:rPr lang="en-US" dirty="0"/>
              <a:t>, dan </a:t>
            </a:r>
            <a:r>
              <a:rPr lang="en-US" dirty="0" err="1"/>
              <a:t>tematik</a:t>
            </a:r>
            <a:r>
              <a:rPr lang="en-US" dirty="0"/>
              <a:t> pada </a:t>
            </a:r>
            <a:r>
              <a:rPr lang="en-US" dirty="0" err="1"/>
              <a:t>Terjemah</a:t>
            </a:r>
            <a:r>
              <a:rPr lang="en-US" dirty="0"/>
              <a:t> dan Tafsir Al-Quran.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99E1DE-7681-1E59-0D64-4F445FD55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550288"/>
            <a:ext cx="12439032" cy="1143000"/>
          </a:xfrm>
        </p:spPr>
        <p:txBody>
          <a:bodyPr/>
          <a:lstStyle/>
          <a:p>
            <a:r>
              <a:rPr lang="en-US" dirty="0"/>
              <a:t>Latar </a:t>
            </a:r>
            <a:r>
              <a:rPr lang="en-US" dirty="0" err="1"/>
              <a:t>Belakang</a:t>
            </a:r>
            <a:endParaRPr lang="en-US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6EFC708C-A1FC-874E-E051-BA8C2F0FC83F}"/>
              </a:ext>
            </a:extLst>
          </p:cNvPr>
          <p:cNvSpPr txBox="1">
            <a:spLocks/>
          </p:cNvSpPr>
          <p:nvPr/>
        </p:nvSpPr>
        <p:spPr>
          <a:xfrm>
            <a:off x="4972695" y="4409972"/>
            <a:ext cx="124390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Sumber</a:t>
            </a:r>
            <a:r>
              <a:rPr lang="en-US" dirty="0"/>
              <a:t> Data</a:t>
            </a:r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id="{478E25D0-9F8F-CA95-0151-68899B1F0C21}"/>
              </a:ext>
            </a:extLst>
          </p:cNvPr>
          <p:cNvSpPr txBox="1">
            <a:spLocks/>
          </p:cNvSpPr>
          <p:nvPr/>
        </p:nvSpPr>
        <p:spPr>
          <a:xfrm>
            <a:off x="4937770" y="5549791"/>
            <a:ext cx="13088022" cy="23622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Terjemahan</a:t>
            </a:r>
            <a:r>
              <a:rPr lang="en-US" dirty="0"/>
              <a:t> Al-Qur’an Bahasa Indonesia </a:t>
            </a:r>
            <a:r>
              <a:rPr lang="en-US" dirty="0" err="1"/>
              <a:t>resmi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Kementerian Agama RI</a:t>
            </a:r>
          </a:p>
          <a:p>
            <a:r>
              <a:rPr lang="en-US" dirty="0"/>
              <a:t>Tafsir Al‑</a:t>
            </a:r>
            <a:r>
              <a:rPr lang="en-US" dirty="0" err="1"/>
              <a:t>Mishbah</a:t>
            </a:r>
            <a:r>
              <a:rPr lang="en-US" dirty="0"/>
              <a:t> </a:t>
            </a:r>
            <a:r>
              <a:rPr lang="en-US" dirty="0" err="1"/>
              <a:t>Juz</a:t>
            </a:r>
            <a:r>
              <a:rPr lang="en-US" dirty="0"/>
              <a:t> 1 pdf</a:t>
            </a:r>
          </a:p>
          <a:p>
            <a:r>
              <a:rPr lang="en-US" dirty="0"/>
              <a:t>Format: Word dan Pdf Teks 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diproses</a:t>
            </a:r>
            <a:r>
              <a:rPr lang="en-US" dirty="0"/>
              <a:t> </a:t>
            </a:r>
            <a:r>
              <a:rPr lang="en-US" dirty="0" err="1"/>
              <a:t>ulang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csv dan </a:t>
            </a:r>
            <a:r>
              <a:rPr lang="en-US" dirty="0" err="1"/>
              <a:t>bentuk</a:t>
            </a:r>
            <a:r>
              <a:rPr lang="en-US" dirty="0"/>
              <a:t> token </a:t>
            </a:r>
            <a:r>
              <a:rPr lang="en-US" dirty="0" err="1"/>
              <a:t>json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89904" y="4679192"/>
            <a:ext cx="2855658" cy="1956220"/>
          </a:xfrm>
          <a:custGeom>
            <a:avLst/>
            <a:gdLst/>
            <a:ahLst/>
            <a:cxnLst/>
            <a:rect l="l" t="t" r="r" b="b"/>
            <a:pathLst>
              <a:path w="2855658" h="1956220">
                <a:moveTo>
                  <a:pt x="0" y="0"/>
                </a:moveTo>
                <a:lnTo>
                  <a:pt x="2855658" y="0"/>
                </a:lnTo>
                <a:lnTo>
                  <a:pt x="2855658" y="1956220"/>
                </a:lnTo>
                <a:lnTo>
                  <a:pt x="0" y="1956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756701"/>
            <a:ext cx="5579808" cy="2688453"/>
          </a:xfrm>
          <a:custGeom>
            <a:avLst/>
            <a:gdLst/>
            <a:ahLst/>
            <a:cxnLst/>
            <a:rect l="l" t="t" r="r" b="b"/>
            <a:pathLst>
              <a:path w="5579808" h="2688453">
                <a:moveTo>
                  <a:pt x="0" y="0"/>
                </a:moveTo>
                <a:lnTo>
                  <a:pt x="5579808" y="0"/>
                </a:lnTo>
                <a:lnTo>
                  <a:pt x="5579808" y="2688453"/>
                </a:lnTo>
                <a:lnTo>
                  <a:pt x="0" y="2688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3703195" y="4583446"/>
            <a:ext cx="5990852" cy="4103931"/>
          </a:xfrm>
          <a:custGeom>
            <a:avLst/>
            <a:gdLst/>
            <a:ahLst/>
            <a:cxnLst/>
            <a:rect l="l" t="t" r="r" b="b"/>
            <a:pathLst>
              <a:path w="5990852" h="4103931">
                <a:moveTo>
                  <a:pt x="5990852" y="0"/>
                </a:moveTo>
                <a:lnTo>
                  <a:pt x="0" y="0"/>
                </a:lnTo>
                <a:lnTo>
                  <a:pt x="0" y="4103931"/>
                </a:lnTo>
                <a:lnTo>
                  <a:pt x="5990852" y="4103931"/>
                </a:lnTo>
                <a:lnTo>
                  <a:pt x="599085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2986127"/>
            <a:ext cx="3957601" cy="4114800"/>
          </a:xfrm>
          <a:custGeom>
            <a:avLst/>
            <a:gdLst/>
            <a:ahLst/>
            <a:cxnLst/>
            <a:rect l="l" t="t" r="r" b="b"/>
            <a:pathLst>
              <a:path w="3957601" h="4114800">
                <a:moveTo>
                  <a:pt x="0" y="0"/>
                </a:moveTo>
                <a:lnTo>
                  <a:pt x="3957601" y="0"/>
                </a:lnTo>
                <a:lnTo>
                  <a:pt x="39576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540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950728" y="6777651"/>
            <a:ext cx="4012725" cy="3509349"/>
          </a:xfrm>
          <a:custGeom>
            <a:avLst/>
            <a:gdLst/>
            <a:ahLst/>
            <a:cxnLst/>
            <a:rect l="l" t="t" r="r" b="b"/>
            <a:pathLst>
              <a:path w="4012725" h="3509349">
                <a:moveTo>
                  <a:pt x="0" y="0"/>
                </a:moveTo>
                <a:lnTo>
                  <a:pt x="4012725" y="0"/>
                </a:lnTo>
                <a:lnTo>
                  <a:pt x="4012725" y="3509349"/>
                </a:lnTo>
                <a:lnTo>
                  <a:pt x="0" y="35093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AF48D38-AF0F-1D49-DADF-E40D4F346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3800" y="236159"/>
            <a:ext cx="13088022" cy="1470025"/>
          </a:xfrm>
        </p:spPr>
        <p:txBody>
          <a:bodyPr/>
          <a:lstStyle/>
          <a:p>
            <a:r>
              <a:rPr lang="en-US" dirty="0" err="1"/>
              <a:t>Sofware</a:t>
            </a:r>
            <a:r>
              <a:rPr lang="en-US" dirty="0"/>
              <a:t>, Tools dan Model </a:t>
            </a:r>
          </a:p>
        </p:txBody>
      </p:sp>
      <p:sp>
        <p:nvSpPr>
          <p:cNvPr id="9" name="Subtitle 7">
            <a:extLst>
              <a:ext uri="{FF2B5EF4-FFF2-40B4-BE49-F238E27FC236}">
                <a16:creationId xmlns:a16="http://schemas.microsoft.com/office/drawing/2014/main" id="{E1CE463F-0D8C-A9DB-4C9C-4D89C442E06D}"/>
              </a:ext>
            </a:extLst>
          </p:cNvPr>
          <p:cNvSpPr txBox="1">
            <a:spLocks/>
          </p:cNvSpPr>
          <p:nvPr/>
        </p:nvSpPr>
        <p:spPr>
          <a:xfrm>
            <a:off x="4648200" y="2171699"/>
            <a:ext cx="13088022" cy="460595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Sofware</a:t>
            </a:r>
            <a:r>
              <a:rPr lang="en-US" dirty="0"/>
              <a:t> dan tools</a:t>
            </a:r>
          </a:p>
          <a:p>
            <a:r>
              <a:rPr lang="en-US" dirty="0"/>
              <a:t>Python, Flask, </a:t>
            </a:r>
            <a:r>
              <a:rPr lang="en-US" dirty="0" err="1"/>
              <a:t>VsCode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Model yang </a:t>
            </a:r>
            <a:r>
              <a:rPr lang="en-US" dirty="0" err="1"/>
              <a:t>digunakan</a:t>
            </a:r>
            <a:r>
              <a:rPr lang="en-US" dirty="0"/>
              <a:t>:</a:t>
            </a:r>
          </a:p>
          <a:p>
            <a:r>
              <a:rPr lang="en-US" dirty="0"/>
              <a:t>Word Vector Representations, Sequence to </a:t>
            </a:r>
            <a:r>
              <a:rPr lang="en-US" dirty="0" err="1"/>
              <a:t>Sequence,BERTopic</a:t>
            </a:r>
            <a:r>
              <a:rPr lang="en-US" dirty="0"/>
              <a:t> Modeling</a:t>
            </a:r>
          </a:p>
          <a:p>
            <a:pPr marL="0" indent="0">
              <a:buNone/>
            </a:pPr>
            <a:r>
              <a:rPr lang="en-US" dirty="0"/>
              <a:t>LDA Topic Modeling, Retrieval Augmented Generation, OLLAMA API QA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 dirty="0">
              <a:latin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9B89D-424B-BBE1-6D2A-94D06E903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4EF1FA2-7620-5748-32F7-305C2B0120F5}"/>
              </a:ext>
            </a:extLst>
          </p:cNvPr>
          <p:cNvSpPr/>
          <p:nvPr/>
        </p:nvSpPr>
        <p:spPr>
          <a:xfrm>
            <a:off x="16132337" y="7281926"/>
            <a:ext cx="7490932" cy="5131535"/>
          </a:xfrm>
          <a:custGeom>
            <a:avLst/>
            <a:gdLst/>
            <a:ahLst/>
            <a:cxnLst/>
            <a:rect l="l" t="t" r="r" b="b"/>
            <a:pathLst>
              <a:path w="7490932" h="5131535">
                <a:moveTo>
                  <a:pt x="0" y="0"/>
                </a:moveTo>
                <a:lnTo>
                  <a:pt x="7490932" y="0"/>
                </a:lnTo>
                <a:lnTo>
                  <a:pt x="7490932" y="5131534"/>
                </a:lnTo>
                <a:lnTo>
                  <a:pt x="0" y="5131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AB960CC-AE72-FE24-ECD0-B89E021358D7}"/>
              </a:ext>
            </a:extLst>
          </p:cNvPr>
          <p:cNvSpPr/>
          <p:nvPr/>
        </p:nvSpPr>
        <p:spPr>
          <a:xfrm>
            <a:off x="15544800" y="8267699"/>
            <a:ext cx="1354340" cy="1614119"/>
          </a:xfrm>
          <a:custGeom>
            <a:avLst/>
            <a:gdLst/>
            <a:ahLst/>
            <a:cxnLst/>
            <a:rect l="l" t="t" r="r" b="b"/>
            <a:pathLst>
              <a:path w="2539034" h="2285130">
                <a:moveTo>
                  <a:pt x="0" y="0"/>
                </a:moveTo>
                <a:lnTo>
                  <a:pt x="2539033" y="0"/>
                </a:lnTo>
                <a:lnTo>
                  <a:pt x="2539033" y="2285130"/>
                </a:lnTo>
                <a:lnTo>
                  <a:pt x="0" y="2285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45CCEEB-24C9-C453-8B9B-DAA0E4DA4F7D}"/>
              </a:ext>
            </a:extLst>
          </p:cNvPr>
          <p:cNvSpPr txBox="1"/>
          <p:nvPr/>
        </p:nvSpPr>
        <p:spPr>
          <a:xfrm>
            <a:off x="15005375" y="1104900"/>
            <a:ext cx="2253925" cy="122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87"/>
              </a:lnSpc>
              <a:spcBef>
                <a:spcPct val="0"/>
              </a:spcBef>
            </a:pPr>
            <a:r>
              <a:rPr lang="en-US" sz="1335" u="none" strike="noStrike" spc="224">
                <a:solidFill>
                  <a:srgbClr val="FFFFFF"/>
                </a:solidFill>
                <a:latin typeface="RQND Pro Wide"/>
                <a:ea typeface="RQND Pro Wide"/>
                <a:cs typeface="RQND Pro Wide"/>
                <a:sym typeface="RQND Pro Wide"/>
              </a:rPr>
              <a:t>SALFORD &amp; CO.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FF3A75-ECA4-A949-11E3-D4E49D10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449800" cy="1143000"/>
          </a:xfrm>
        </p:spPr>
        <p:txBody>
          <a:bodyPr/>
          <a:lstStyle/>
          <a:p>
            <a:r>
              <a:rPr lang="en-US" dirty="0"/>
              <a:t>Dashboard Utama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E816991-372D-E31E-2417-3034F911B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45" y="1661677"/>
            <a:ext cx="15543676" cy="7063223"/>
          </a:xfrm>
        </p:spPr>
      </p:pic>
      <p:sp>
        <p:nvSpPr>
          <p:cNvPr id="5" name="Freeform 5">
            <a:extLst>
              <a:ext uri="{FF2B5EF4-FFF2-40B4-BE49-F238E27FC236}">
                <a16:creationId xmlns:a16="http://schemas.microsoft.com/office/drawing/2014/main" id="{40FEA38B-B281-952E-210B-34D6256923BD}"/>
              </a:ext>
            </a:extLst>
          </p:cNvPr>
          <p:cNvSpPr/>
          <p:nvPr/>
        </p:nvSpPr>
        <p:spPr>
          <a:xfrm>
            <a:off x="15005375" y="8110975"/>
            <a:ext cx="1729413" cy="1169970"/>
          </a:xfrm>
          <a:custGeom>
            <a:avLst/>
            <a:gdLst/>
            <a:ahLst/>
            <a:cxnLst/>
            <a:rect l="l" t="t" r="r" b="b"/>
            <a:pathLst>
              <a:path w="2228307" h="1785431">
                <a:moveTo>
                  <a:pt x="0" y="0"/>
                </a:moveTo>
                <a:lnTo>
                  <a:pt x="2228307" y="0"/>
                </a:lnTo>
                <a:lnTo>
                  <a:pt x="2228307" y="1785431"/>
                </a:lnTo>
                <a:lnTo>
                  <a:pt x="0" y="17854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2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32337" y="7281926"/>
            <a:ext cx="7490932" cy="5131535"/>
          </a:xfrm>
          <a:custGeom>
            <a:avLst/>
            <a:gdLst/>
            <a:ahLst/>
            <a:cxnLst/>
            <a:rect l="l" t="t" r="r" b="b"/>
            <a:pathLst>
              <a:path w="7490932" h="5131535">
                <a:moveTo>
                  <a:pt x="0" y="0"/>
                </a:moveTo>
                <a:lnTo>
                  <a:pt x="7490932" y="0"/>
                </a:lnTo>
                <a:lnTo>
                  <a:pt x="7490932" y="5131534"/>
                </a:lnTo>
                <a:lnTo>
                  <a:pt x="0" y="5131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60106" y="7596689"/>
            <a:ext cx="2539034" cy="2285130"/>
          </a:xfrm>
          <a:custGeom>
            <a:avLst/>
            <a:gdLst/>
            <a:ahLst/>
            <a:cxnLst/>
            <a:rect l="l" t="t" r="r" b="b"/>
            <a:pathLst>
              <a:path w="2539034" h="2285130">
                <a:moveTo>
                  <a:pt x="0" y="0"/>
                </a:moveTo>
                <a:lnTo>
                  <a:pt x="2539033" y="0"/>
                </a:lnTo>
                <a:lnTo>
                  <a:pt x="2539033" y="2285130"/>
                </a:lnTo>
                <a:lnTo>
                  <a:pt x="0" y="2285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005375" y="1104900"/>
            <a:ext cx="2253925" cy="122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87"/>
              </a:lnSpc>
              <a:spcBef>
                <a:spcPct val="0"/>
              </a:spcBef>
            </a:pPr>
            <a:r>
              <a:rPr lang="en-US" sz="1335" u="none" strike="noStrike" spc="224">
                <a:solidFill>
                  <a:srgbClr val="FFFFFF"/>
                </a:solidFill>
                <a:latin typeface="RQND Pro Wide"/>
                <a:ea typeface="RQND Pro Wide"/>
                <a:cs typeface="RQND Pro Wide"/>
                <a:sym typeface="RQND Pro Wide"/>
              </a:rPr>
              <a:t>SALFORD &amp; CO.</a:t>
            </a:r>
          </a:p>
        </p:txBody>
      </p:sp>
      <p:sp>
        <p:nvSpPr>
          <p:cNvPr id="5" name="Freeform 5"/>
          <p:cNvSpPr/>
          <p:nvPr/>
        </p:nvSpPr>
        <p:spPr>
          <a:xfrm>
            <a:off x="14360106" y="7281926"/>
            <a:ext cx="2228307" cy="1785431"/>
          </a:xfrm>
          <a:custGeom>
            <a:avLst/>
            <a:gdLst/>
            <a:ahLst/>
            <a:cxnLst/>
            <a:rect l="l" t="t" r="r" b="b"/>
            <a:pathLst>
              <a:path w="2228307" h="1785431">
                <a:moveTo>
                  <a:pt x="0" y="0"/>
                </a:moveTo>
                <a:lnTo>
                  <a:pt x="2228307" y="0"/>
                </a:lnTo>
                <a:lnTo>
                  <a:pt x="2228307" y="1785431"/>
                </a:lnTo>
                <a:lnTo>
                  <a:pt x="0" y="17854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0D0C421-40EE-7E52-81B1-44ECF56BB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6847" y="800100"/>
            <a:ext cx="13674306" cy="1470025"/>
          </a:xfrm>
        </p:spPr>
        <p:txBody>
          <a:bodyPr/>
          <a:lstStyle/>
          <a:p>
            <a:r>
              <a:rPr lang="en-US" dirty="0" err="1"/>
              <a:t>Fokus</a:t>
            </a:r>
            <a:r>
              <a:rPr lang="en-US" dirty="0"/>
              <a:t> </a:t>
            </a:r>
            <a:r>
              <a:rPr lang="en-US" dirty="0" err="1"/>
              <a:t>Pembahasan</a:t>
            </a:r>
            <a:r>
              <a:rPr lang="en-US" dirty="0"/>
              <a:t> :</a:t>
            </a:r>
            <a:br>
              <a:rPr lang="en-US" dirty="0"/>
            </a:b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D5BC857-A0C7-74EC-A340-7CD40A154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5848" y="2128774"/>
            <a:ext cx="13633775" cy="1752600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tx1"/>
                </a:solidFill>
              </a:rPr>
              <a:t>Chatbot Tafsir Al-Quran </a:t>
            </a:r>
          </a:p>
          <a:p>
            <a:r>
              <a:rPr lang="en-US" sz="5400" b="1" dirty="0" err="1">
                <a:solidFill>
                  <a:schemeClr val="tx1"/>
                </a:solidFill>
              </a:rPr>
              <a:t>Dengan</a:t>
            </a:r>
            <a:r>
              <a:rPr lang="en-US" sz="5400" b="1" dirty="0">
                <a:solidFill>
                  <a:schemeClr val="tx1"/>
                </a:solidFill>
              </a:rPr>
              <a:t> LLMA (</a:t>
            </a:r>
            <a:r>
              <a:rPr lang="en-US" sz="5400" b="1" dirty="0" err="1">
                <a:solidFill>
                  <a:schemeClr val="tx1"/>
                </a:solidFill>
              </a:rPr>
              <a:t>TinyLLaMA</a:t>
            </a:r>
            <a:r>
              <a:rPr lang="en-US" sz="5400" b="1" dirty="0">
                <a:solidFill>
                  <a:schemeClr val="tx1"/>
                </a:solidFill>
              </a:rPr>
              <a:t> 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931FD-110E-4310-2EA3-21676414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2C51457-88DA-9980-73BF-6C1978A3D2D1}"/>
              </a:ext>
            </a:extLst>
          </p:cNvPr>
          <p:cNvSpPr/>
          <p:nvPr/>
        </p:nvSpPr>
        <p:spPr>
          <a:xfrm>
            <a:off x="16220874" y="7939030"/>
            <a:ext cx="6360713" cy="4357298"/>
          </a:xfrm>
          <a:custGeom>
            <a:avLst/>
            <a:gdLst/>
            <a:ahLst/>
            <a:cxnLst/>
            <a:rect l="l" t="t" r="r" b="b"/>
            <a:pathLst>
              <a:path w="6360713" h="4357298">
                <a:moveTo>
                  <a:pt x="0" y="0"/>
                </a:moveTo>
                <a:lnTo>
                  <a:pt x="6360713" y="0"/>
                </a:lnTo>
                <a:lnTo>
                  <a:pt x="6360713" y="4357298"/>
                </a:lnTo>
                <a:lnTo>
                  <a:pt x="0" y="4357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3B5B8CF-F90F-3DBF-B676-126B91017BD4}"/>
              </a:ext>
            </a:extLst>
          </p:cNvPr>
          <p:cNvSpPr/>
          <p:nvPr/>
        </p:nvSpPr>
        <p:spPr>
          <a:xfrm>
            <a:off x="13986059" y="7491458"/>
            <a:ext cx="3482173" cy="3045353"/>
          </a:xfrm>
          <a:custGeom>
            <a:avLst/>
            <a:gdLst/>
            <a:ahLst/>
            <a:cxnLst/>
            <a:rect l="l" t="t" r="r" b="b"/>
            <a:pathLst>
              <a:path w="3482173" h="3045353">
                <a:moveTo>
                  <a:pt x="0" y="0"/>
                </a:moveTo>
                <a:lnTo>
                  <a:pt x="3482173" y="0"/>
                </a:lnTo>
                <a:lnTo>
                  <a:pt x="3482173" y="3045352"/>
                </a:lnTo>
                <a:lnTo>
                  <a:pt x="0" y="3045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450154B-4162-159D-A9A2-27BCDB98D2C1}"/>
              </a:ext>
            </a:extLst>
          </p:cNvPr>
          <p:cNvSpPr/>
          <p:nvPr/>
        </p:nvSpPr>
        <p:spPr>
          <a:xfrm>
            <a:off x="0" y="-353423"/>
            <a:ext cx="6806221" cy="10471109"/>
          </a:xfrm>
          <a:custGeom>
            <a:avLst/>
            <a:gdLst/>
            <a:ahLst/>
            <a:cxnLst/>
            <a:rect l="l" t="t" r="r" b="b"/>
            <a:pathLst>
              <a:path w="6806221" h="10471109">
                <a:moveTo>
                  <a:pt x="0" y="0"/>
                </a:moveTo>
                <a:lnTo>
                  <a:pt x="6806221" y="0"/>
                </a:lnTo>
                <a:lnTo>
                  <a:pt x="6806221" y="10471109"/>
                </a:lnTo>
                <a:lnTo>
                  <a:pt x="0" y="10471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1C9F1B8-61BD-932D-65FB-608919E40405}"/>
              </a:ext>
            </a:extLst>
          </p:cNvPr>
          <p:cNvSpPr txBox="1">
            <a:spLocks/>
          </p:cNvSpPr>
          <p:nvPr/>
        </p:nvSpPr>
        <p:spPr>
          <a:xfrm>
            <a:off x="4704705" y="1870528"/>
            <a:ext cx="13088022" cy="693057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Mencoba</a:t>
            </a:r>
            <a:r>
              <a:rPr lang="en-US" dirty="0"/>
              <a:t> </a:t>
            </a:r>
            <a:r>
              <a:rPr lang="en-US" dirty="0" err="1"/>
              <a:t>menerapkan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pemrosesan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alami</a:t>
            </a:r>
            <a:r>
              <a:rPr lang="en-US" dirty="0"/>
              <a:t> (NLP) </a:t>
            </a:r>
            <a:r>
              <a:rPr lang="en-US" dirty="0" err="1"/>
              <a:t>terkini</a:t>
            </a:r>
            <a:r>
              <a:rPr lang="en-US" dirty="0"/>
              <a:t> pada </a:t>
            </a:r>
            <a:r>
              <a:rPr lang="en-US" dirty="0" err="1"/>
              <a:t>teks</a:t>
            </a:r>
            <a:r>
              <a:rPr lang="en-US" dirty="0"/>
              <a:t> </a:t>
            </a:r>
            <a:r>
              <a:rPr lang="en-US" dirty="0" err="1"/>
              <a:t>keagamaan</a:t>
            </a:r>
            <a:r>
              <a:rPr lang="en-US" dirty="0"/>
              <a:t> </a:t>
            </a:r>
            <a:r>
              <a:rPr lang="en-US" dirty="0" err="1"/>
              <a:t>berbahasa</a:t>
            </a:r>
            <a:r>
              <a:rPr lang="en-US" dirty="0"/>
              <a:t> Indonesia.</a:t>
            </a:r>
          </a:p>
          <a:p>
            <a:r>
              <a:rPr lang="en-US" dirty="0" err="1"/>
              <a:t>Mengintegrasikan</a:t>
            </a:r>
            <a:r>
              <a:rPr lang="en-US" dirty="0"/>
              <a:t> </a:t>
            </a:r>
            <a:r>
              <a:rPr lang="en-US" dirty="0" err="1"/>
              <a:t>pendekatan</a:t>
            </a:r>
            <a:r>
              <a:rPr lang="en-US" dirty="0"/>
              <a:t> Retrieval-Augmented Generation (RAG) agar </a:t>
            </a:r>
            <a:r>
              <a:rPr lang="en-US" dirty="0" err="1"/>
              <a:t>jawaban</a:t>
            </a:r>
            <a:r>
              <a:rPr lang="en-US" dirty="0"/>
              <a:t> </a:t>
            </a:r>
            <a:r>
              <a:rPr lang="en-US" dirty="0" err="1"/>
              <a:t>didasarkan</a:t>
            </a:r>
            <a:r>
              <a:rPr lang="en-US" dirty="0"/>
              <a:t> pada </a:t>
            </a:r>
            <a:r>
              <a:rPr lang="en-US" dirty="0" err="1"/>
              <a:t>dokumen</a:t>
            </a:r>
            <a:r>
              <a:rPr lang="en-US" dirty="0"/>
              <a:t> tafsir </a:t>
            </a:r>
            <a:r>
              <a:rPr lang="en-US" dirty="0" err="1"/>
              <a:t>aktual</a:t>
            </a:r>
            <a:r>
              <a:rPr lang="en-US" dirty="0"/>
              <a:t>.</a:t>
            </a:r>
          </a:p>
          <a:p>
            <a:endParaRPr lang="en-US" altLang="en-US" sz="1800" dirty="0">
              <a:latin typeface="Arial" panose="020B0604020202020204" pitchFamily="34" charset="0"/>
            </a:endParaRPr>
          </a:p>
          <a:p>
            <a:r>
              <a:rPr lang="en-US" dirty="0" err="1"/>
              <a:t>Mengeksplorasi</a:t>
            </a:r>
            <a:r>
              <a:rPr lang="en-US" dirty="0"/>
              <a:t> </a:t>
            </a:r>
            <a:r>
              <a:rPr lang="en-US" dirty="0" err="1"/>
              <a:t>potensi</a:t>
            </a:r>
            <a:r>
              <a:rPr lang="en-US" dirty="0"/>
              <a:t> fine-tuning model LLM </a:t>
            </a:r>
            <a:r>
              <a:rPr lang="en-US" dirty="0" err="1"/>
              <a:t>lokal</a:t>
            </a:r>
            <a:r>
              <a:rPr lang="en-US" dirty="0"/>
              <a:t> (</a:t>
            </a:r>
            <a:r>
              <a:rPr lang="en-US" dirty="0" err="1"/>
              <a:t>TinyLLaMA</a:t>
            </a:r>
            <a:r>
              <a:rPr lang="en-US" dirty="0"/>
              <a:t>)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korpus</a:t>
            </a:r>
            <a:r>
              <a:rPr lang="en-US" dirty="0"/>
              <a:t> tafsir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peningkatan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dan </a:t>
            </a:r>
            <a:r>
              <a:rPr lang="en-US" dirty="0" err="1"/>
              <a:t>kecepatan</a:t>
            </a:r>
            <a:r>
              <a:rPr lang="en-US" dirty="0"/>
              <a:t> </a:t>
            </a:r>
            <a:r>
              <a:rPr lang="en-US" dirty="0" err="1"/>
              <a:t>respon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Manfaat</a:t>
            </a:r>
          </a:p>
          <a:p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Bertanya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isi</a:t>
            </a:r>
            <a:r>
              <a:rPr lang="en-US" dirty="0"/>
              <a:t> Ayat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mendapat</a:t>
            </a:r>
            <a:r>
              <a:rPr lang="en-US" dirty="0"/>
              <a:t> </a:t>
            </a:r>
            <a:r>
              <a:rPr lang="en-US" dirty="0" err="1"/>
              <a:t>penjelasan</a:t>
            </a:r>
            <a:r>
              <a:rPr lang="en-US" dirty="0"/>
              <a:t> </a:t>
            </a:r>
            <a:r>
              <a:rPr lang="en-US" dirty="0" err="1"/>
              <a:t>ringkas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  <a:p>
            <a:r>
              <a:rPr lang="en-US" dirty="0" err="1"/>
              <a:t>Mendapat</a:t>
            </a:r>
            <a:r>
              <a:rPr lang="en-US" dirty="0"/>
              <a:t> </a:t>
            </a: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belajar</a:t>
            </a:r>
            <a:r>
              <a:rPr lang="en-US" dirty="0"/>
              <a:t> yang </a:t>
            </a:r>
            <a:r>
              <a:rPr lang="en-US" dirty="0" err="1"/>
              <a:t>interaktif</a:t>
            </a:r>
            <a:r>
              <a:rPr lang="en-US" dirty="0"/>
              <a:t> dan </a:t>
            </a:r>
            <a:r>
              <a:rPr lang="en-US" dirty="0" err="1"/>
              <a:t>responsif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608619D-85AE-E5C5-FA72-053C3D09C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550288"/>
            <a:ext cx="12439032" cy="1143000"/>
          </a:xfrm>
        </p:spPr>
        <p:txBody>
          <a:bodyPr/>
          <a:lstStyle/>
          <a:p>
            <a:r>
              <a:rPr lang="en-US" dirty="0"/>
              <a:t>Tujuan dan Manfaat </a:t>
            </a:r>
            <a:r>
              <a:rPr lang="en-US" dirty="0" err="1"/>
              <a:t>Pembuatan</a:t>
            </a:r>
            <a:r>
              <a:rPr lang="en-US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2446872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005375" y="1104900"/>
            <a:ext cx="2253925" cy="122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87"/>
              </a:lnSpc>
              <a:spcBef>
                <a:spcPct val="0"/>
              </a:spcBef>
            </a:pPr>
            <a:r>
              <a:rPr lang="en-US" sz="1335" u="none" strike="noStrike" spc="224">
                <a:solidFill>
                  <a:srgbClr val="FFFFFF"/>
                </a:solidFill>
                <a:latin typeface="RQND Pro Wide"/>
                <a:ea typeface="RQND Pro Wide"/>
                <a:cs typeface="RQND Pro Wide"/>
                <a:sym typeface="RQND Pro Wide"/>
              </a:rPr>
              <a:t>SALFORD &amp; CO.</a:t>
            </a:r>
          </a:p>
        </p:txBody>
      </p:sp>
      <p:sp>
        <p:nvSpPr>
          <p:cNvPr id="3" name="Freeform 3"/>
          <p:cNvSpPr/>
          <p:nvPr/>
        </p:nvSpPr>
        <p:spPr>
          <a:xfrm>
            <a:off x="-495221" y="7914074"/>
            <a:ext cx="5579808" cy="2688453"/>
          </a:xfrm>
          <a:custGeom>
            <a:avLst/>
            <a:gdLst/>
            <a:ahLst/>
            <a:cxnLst/>
            <a:rect l="l" t="t" r="r" b="b"/>
            <a:pathLst>
              <a:path w="5579808" h="2688453">
                <a:moveTo>
                  <a:pt x="0" y="0"/>
                </a:moveTo>
                <a:lnTo>
                  <a:pt x="5579808" y="0"/>
                </a:lnTo>
                <a:lnTo>
                  <a:pt x="5579808" y="2688452"/>
                </a:lnTo>
                <a:lnTo>
                  <a:pt x="0" y="2688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76310" y="7869246"/>
            <a:ext cx="1673541" cy="1740015"/>
          </a:xfrm>
          <a:custGeom>
            <a:avLst/>
            <a:gdLst/>
            <a:ahLst/>
            <a:cxnLst/>
            <a:rect l="l" t="t" r="r" b="b"/>
            <a:pathLst>
              <a:path w="1673541" h="1740015">
                <a:moveTo>
                  <a:pt x="0" y="0"/>
                </a:moveTo>
                <a:lnTo>
                  <a:pt x="1673541" y="0"/>
                </a:lnTo>
                <a:lnTo>
                  <a:pt x="1673541" y="1740016"/>
                </a:lnTo>
                <a:lnTo>
                  <a:pt x="0" y="1740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402"/>
            </a:stretch>
          </a:blipFill>
        </p:spPr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653D10-7A39-8F4C-8893-625F6CB1360E}"/>
              </a:ext>
            </a:extLst>
          </p:cNvPr>
          <p:cNvSpPr>
            <a:spLocks noGrp="1"/>
          </p:cNvSpPr>
          <p:nvPr/>
        </p:nvSpPr>
        <p:spPr>
          <a:xfrm>
            <a:off x="2113080" y="2628900"/>
            <a:ext cx="15011400" cy="5691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400"/>
            </a:pPr>
            <a:r>
              <a:rPr sz="4800" dirty="0" err="1"/>
              <a:t>Sumber</a:t>
            </a:r>
            <a:r>
              <a:rPr sz="4800" dirty="0"/>
              <a:t>: Tafsir Al‑</a:t>
            </a:r>
            <a:r>
              <a:rPr sz="4800" dirty="0" err="1"/>
              <a:t>Mishbah</a:t>
            </a:r>
            <a:r>
              <a:rPr sz="4800" dirty="0"/>
              <a:t> / </a:t>
            </a:r>
            <a:r>
              <a:rPr sz="4800" dirty="0" err="1"/>
              <a:t>Kemenag</a:t>
            </a:r>
            <a:r>
              <a:rPr sz="4800" dirty="0"/>
              <a:t> (PDF)</a:t>
            </a:r>
          </a:p>
          <a:p>
            <a:pPr>
              <a:defRPr sz="2400"/>
            </a:pPr>
            <a:r>
              <a:rPr sz="4800" dirty="0" err="1"/>
              <a:t>Ekstraksi</a:t>
            </a:r>
            <a:r>
              <a:rPr sz="4800" dirty="0"/>
              <a:t>: </a:t>
            </a:r>
            <a:r>
              <a:rPr sz="4800" dirty="0" err="1"/>
              <a:t>pdfplumber</a:t>
            </a:r>
            <a:r>
              <a:rPr sz="4800" dirty="0"/>
              <a:t> → </a:t>
            </a:r>
            <a:r>
              <a:rPr sz="4800" dirty="0" err="1"/>
              <a:t>paragraf</a:t>
            </a:r>
            <a:r>
              <a:rPr sz="4800" dirty="0"/>
              <a:t> JSONL</a:t>
            </a:r>
          </a:p>
          <a:p>
            <a:pPr>
              <a:defRPr sz="2400"/>
            </a:pPr>
            <a:r>
              <a:rPr sz="4800" dirty="0" err="1"/>
              <a:t>Ukuran</a:t>
            </a:r>
            <a:r>
              <a:rPr sz="4800" dirty="0"/>
              <a:t>: ≈ 5 000 </a:t>
            </a:r>
            <a:r>
              <a:rPr sz="4800" dirty="0" err="1"/>
              <a:t>paragraf</a:t>
            </a:r>
            <a:r>
              <a:rPr sz="4800" dirty="0"/>
              <a:t> • 40‑60 kata/</a:t>
            </a:r>
            <a:r>
              <a:rPr sz="4800" dirty="0" err="1"/>
              <a:t>entri</a:t>
            </a:r>
            <a:endParaRPr sz="4800" dirty="0"/>
          </a:p>
          <a:p>
            <a:pPr>
              <a:defRPr sz="2400"/>
            </a:pPr>
            <a:r>
              <a:rPr sz="4800" dirty="0"/>
              <a:t>Format:</a:t>
            </a:r>
            <a:br>
              <a:rPr sz="4800" dirty="0"/>
            </a:br>
            <a:r>
              <a:rPr sz="4800" dirty="0"/>
              <a:t>  – RAG → {"page", "text"}</a:t>
            </a:r>
            <a:br>
              <a:rPr sz="4800" dirty="0"/>
            </a:br>
            <a:r>
              <a:rPr sz="4800" dirty="0"/>
              <a:t>  – Fine‑tune → {"prompt", "completion"}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63E469-D90F-20D0-7816-679CF68F9337}"/>
              </a:ext>
            </a:extLst>
          </p:cNvPr>
          <p:cNvSpPr>
            <a:spLocks noGrp="1"/>
          </p:cNvSpPr>
          <p:nvPr/>
        </p:nvSpPr>
        <p:spPr>
          <a:xfrm>
            <a:off x="-762000" y="82311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sz="6000" dirty="0"/>
              <a:t> Dataset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5335270" y="5898601"/>
            <a:ext cx="7490932" cy="4897794"/>
          </a:xfrm>
          <a:custGeom>
            <a:avLst/>
            <a:gdLst/>
            <a:ahLst/>
            <a:cxnLst/>
            <a:rect l="l" t="t" r="r" b="b"/>
            <a:pathLst>
              <a:path w="7490932" h="4897794">
                <a:moveTo>
                  <a:pt x="7490932" y="4897794"/>
                </a:moveTo>
                <a:lnTo>
                  <a:pt x="0" y="4897794"/>
                </a:lnTo>
                <a:lnTo>
                  <a:pt x="0" y="0"/>
                </a:lnTo>
                <a:lnTo>
                  <a:pt x="7490932" y="0"/>
                </a:lnTo>
                <a:lnTo>
                  <a:pt x="7490932" y="4897794"/>
                </a:lnTo>
                <a:close/>
              </a:path>
            </a:pathLst>
          </a:custGeom>
          <a:blipFill>
            <a:blip r:embed="rId2"/>
            <a:stretch>
              <a:fillRect b="-477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214576" y="7524428"/>
            <a:ext cx="7203748" cy="3470897"/>
          </a:xfrm>
          <a:custGeom>
            <a:avLst/>
            <a:gdLst/>
            <a:ahLst/>
            <a:cxnLst/>
            <a:rect l="l" t="t" r="r" b="b"/>
            <a:pathLst>
              <a:path w="7203748" h="3470897">
                <a:moveTo>
                  <a:pt x="0" y="0"/>
                </a:moveTo>
                <a:lnTo>
                  <a:pt x="7203748" y="0"/>
                </a:lnTo>
                <a:lnTo>
                  <a:pt x="7203748" y="3470897"/>
                </a:lnTo>
                <a:lnTo>
                  <a:pt x="0" y="3470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135826"/>
            <a:ext cx="2253925" cy="122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7"/>
              </a:lnSpc>
              <a:spcBef>
                <a:spcPct val="0"/>
              </a:spcBef>
            </a:pPr>
            <a:r>
              <a:rPr lang="en-US" sz="1335" u="none" strike="noStrike" spc="224">
                <a:solidFill>
                  <a:srgbClr val="FFFFFF"/>
                </a:solidFill>
                <a:latin typeface="RQND Pro Wide"/>
                <a:ea typeface="RQND Pro Wide"/>
                <a:cs typeface="RQND Pro Wide"/>
                <a:sym typeface="RQND Pro Wide"/>
              </a:rPr>
              <a:t>SALFORD &amp; CO.</a:t>
            </a:r>
          </a:p>
        </p:txBody>
      </p:sp>
      <p:sp>
        <p:nvSpPr>
          <p:cNvPr id="5" name="Freeform 5"/>
          <p:cNvSpPr/>
          <p:nvPr/>
        </p:nvSpPr>
        <p:spPr>
          <a:xfrm>
            <a:off x="2031424" y="7524428"/>
            <a:ext cx="2193871" cy="1981378"/>
          </a:xfrm>
          <a:custGeom>
            <a:avLst/>
            <a:gdLst/>
            <a:ahLst/>
            <a:cxnLst/>
            <a:rect l="l" t="t" r="r" b="b"/>
            <a:pathLst>
              <a:path w="3081629" h="3526900">
                <a:moveTo>
                  <a:pt x="0" y="0"/>
                </a:moveTo>
                <a:lnTo>
                  <a:pt x="3081629" y="0"/>
                </a:lnTo>
                <a:lnTo>
                  <a:pt x="3081629" y="3526899"/>
                </a:lnTo>
                <a:lnTo>
                  <a:pt x="0" y="35268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15925800" y="3530009"/>
            <a:ext cx="5576644" cy="4897794"/>
          </a:xfrm>
          <a:custGeom>
            <a:avLst/>
            <a:gdLst/>
            <a:ahLst/>
            <a:cxnLst/>
            <a:rect l="l" t="t" r="r" b="b"/>
            <a:pathLst>
              <a:path w="7490932" h="4897794">
                <a:moveTo>
                  <a:pt x="0" y="4897793"/>
                </a:moveTo>
                <a:lnTo>
                  <a:pt x="7490931" y="4897793"/>
                </a:lnTo>
                <a:lnTo>
                  <a:pt x="7490931" y="0"/>
                </a:lnTo>
                <a:lnTo>
                  <a:pt x="0" y="0"/>
                </a:lnTo>
                <a:lnTo>
                  <a:pt x="0" y="4897793"/>
                </a:lnTo>
                <a:close/>
              </a:path>
            </a:pathLst>
          </a:custGeom>
          <a:blipFill>
            <a:blip r:embed="rId2"/>
            <a:stretch>
              <a:fillRect b="-4772"/>
            </a:stretch>
          </a:blipFill>
        </p:spPr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A9F7E3-59DC-6A37-D936-3EBA55F229A8}"/>
              </a:ext>
            </a:extLst>
          </p:cNvPr>
          <p:cNvSpPr txBox="1">
            <a:spLocks/>
          </p:cNvSpPr>
          <p:nvPr/>
        </p:nvSpPr>
        <p:spPr>
          <a:xfrm>
            <a:off x="0" y="407203"/>
            <a:ext cx="7772400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Alur Proses </a:t>
            </a:r>
            <a:r>
              <a:rPr lang="en-US" dirty="0"/>
              <a:t> 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ED63EED-FB22-0CB4-FA6E-E9BD4E9A32E2}"/>
              </a:ext>
            </a:extLst>
          </p:cNvPr>
          <p:cNvSpPr txBox="1">
            <a:spLocks/>
          </p:cNvSpPr>
          <p:nvPr/>
        </p:nvSpPr>
        <p:spPr>
          <a:xfrm>
            <a:off x="2590800" y="1593301"/>
            <a:ext cx="14401800" cy="632332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AutoNum type="arabicPeriod"/>
              <a:defRPr sz="2400"/>
            </a:pPr>
            <a:r>
              <a:rPr lang="en-US" sz="4400" dirty="0"/>
              <a:t>Sentence Transformer (Retriever)</a:t>
            </a:r>
          </a:p>
          <a:p>
            <a:pPr marL="0" indent="0">
              <a:buNone/>
              <a:defRPr sz="2400"/>
            </a:pPr>
            <a:r>
              <a:rPr lang="en-US" sz="3600" dirty="0"/>
              <a:t>	Model : paraphrase-multilingual-MiniLM-L12-v2 (Hugging Face)</a:t>
            </a:r>
          </a:p>
          <a:p>
            <a:pPr marL="0" indent="0">
              <a:buNone/>
              <a:defRPr sz="2400"/>
            </a:pPr>
            <a:r>
              <a:rPr lang="en-US" sz="3600" dirty="0"/>
              <a:t>	</a:t>
            </a:r>
            <a:r>
              <a:rPr lang="en-US" sz="3600" dirty="0" err="1"/>
              <a:t>fungsi</a:t>
            </a:r>
            <a:r>
              <a:rPr lang="en-US" sz="3600" dirty="0"/>
              <a:t> : </a:t>
            </a:r>
            <a:r>
              <a:rPr lang="en-US" sz="2800" dirty="0" err="1"/>
              <a:t>Mengubah</a:t>
            </a:r>
            <a:r>
              <a:rPr lang="en-US" sz="2800" dirty="0"/>
              <a:t> </a:t>
            </a:r>
            <a:r>
              <a:rPr lang="en-US" sz="2800" dirty="0" err="1"/>
              <a:t>pertanyaan</a:t>
            </a:r>
            <a:r>
              <a:rPr lang="en-US" sz="2800" dirty="0"/>
              <a:t> dan </a:t>
            </a:r>
            <a:r>
              <a:rPr lang="en-US" sz="2800" dirty="0" err="1"/>
              <a:t>teks</a:t>
            </a:r>
            <a:r>
              <a:rPr lang="en-US" sz="2800" dirty="0"/>
              <a:t> tafsir </a:t>
            </a:r>
            <a:r>
              <a:rPr lang="en-US" sz="2800" dirty="0" err="1"/>
              <a:t>menjadi</a:t>
            </a:r>
            <a:r>
              <a:rPr lang="en-US" sz="2800" dirty="0"/>
              <a:t> </a:t>
            </a:r>
            <a:r>
              <a:rPr lang="en-US" sz="2800" dirty="0" err="1"/>
              <a:t>vektor</a:t>
            </a:r>
            <a:r>
              <a:rPr lang="en-US" sz="2800" dirty="0"/>
              <a:t> </a:t>
            </a:r>
            <a:r>
              <a:rPr lang="en-US" sz="2800" dirty="0" err="1"/>
              <a:t>semantik</a:t>
            </a:r>
            <a:endParaRPr lang="en-US" sz="3600" dirty="0"/>
          </a:p>
          <a:p>
            <a:pPr marL="0" indent="0">
              <a:buNone/>
              <a:defRPr sz="2400"/>
            </a:pPr>
            <a:r>
              <a:rPr lang="en-US" sz="4400" dirty="0"/>
              <a:t>2. FAISS </a:t>
            </a:r>
            <a:r>
              <a:rPr lang="en-US" sz="4400" dirty="0" err="1"/>
              <a:t>mencari</a:t>
            </a:r>
            <a:r>
              <a:rPr lang="en-US" sz="4400" dirty="0"/>
              <a:t> top‑k </a:t>
            </a:r>
            <a:r>
              <a:rPr lang="en-US" sz="4400" dirty="0" err="1"/>
              <a:t>cuplikan</a:t>
            </a:r>
            <a:r>
              <a:rPr lang="en-US" sz="4400" dirty="0"/>
              <a:t> tafsir</a:t>
            </a:r>
          </a:p>
          <a:p>
            <a:pPr marL="0" indent="0">
              <a:buNone/>
              <a:defRPr sz="2400"/>
            </a:pPr>
            <a:r>
              <a:rPr lang="en-US" sz="4400" dirty="0"/>
              <a:t>	</a:t>
            </a:r>
            <a:r>
              <a:rPr lang="en-US" sz="3600" dirty="0" err="1"/>
              <a:t>Struktur</a:t>
            </a:r>
            <a:r>
              <a:rPr lang="en-US" sz="3600" dirty="0"/>
              <a:t> </a:t>
            </a:r>
            <a:r>
              <a:rPr lang="en-US" sz="3600" dirty="0" err="1"/>
              <a:t>indeks</a:t>
            </a:r>
            <a:r>
              <a:rPr lang="en-US" sz="3600" dirty="0"/>
              <a:t> </a:t>
            </a:r>
            <a:r>
              <a:rPr lang="en-US" sz="3600" dirty="0" err="1"/>
              <a:t>vektor</a:t>
            </a:r>
            <a:r>
              <a:rPr lang="en-US" sz="3600" dirty="0"/>
              <a:t> </a:t>
            </a:r>
            <a:r>
              <a:rPr lang="en-US" sz="3600" dirty="0" err="1"/>
              <a:t>cepat</a:t>
            </a:r>
            <a:r>
              <a:rPr lang="en-US" sz="3600" dirty="0"/>
              <a:t> </a:t>
            </a:r>
            <a:r>
              <a:rPr lang="en-US" sz="3600" dirty="0" err="1"/>
              <a:t>untuk</a:t>
            </a:r>
            <a:r>
              <a:rPr lang="en-US" sz="3600" dirty="0"/>
              <a:t> </a:t>
            </a:r>
            <a:r>
              <a:rPr lang="en-US" sz="3600" dirty="0" err="1"/>
              <a:t>menemukan</a:t>
            </a:r>
            <a:r>
              <a:rPr lang="en-US" sz="3600" dirty="0"/>
              <a:t> </a:t>
            </a:r>
            <a:r>
              <a:rPr lang="en-US" sz="3600" dirty="0" err="1"/>
              <a:t>paragraf</a:t>
            </a:r>
            <a:r>
              <a:rPr lang="en-US" sz="3600" dirty="0"/>
              <a:t> tafsir paling </a:t>
            </a:r>
            <a:r>
              <a:rPr lang="en-US" sz="3600" dirty="0" err="1"/>
              <a:t>relevan</a:t>
            </a:r>
            <a:r>
              <a:rPr lang="en-US" sz="3600" dirty="0"/>
              <a:t> </a:t>
            </a:r>
            <a:r>
              <a:rPr lang="en-US" sz="3600" dirty="0" err="1"/>
              <a:t>berdasarkan</a:t>
            </a:r>
            <a:r>
              <a:rPr lang="en-US" sz="3600" dirty="0"/>
              <a:t> embedding </a:t>
            </a:r>
            <a:r>
              <a:rPr lang="en-US" sz="3600" dirty="0" err="1"/>
              <a:t>pertanyaan</a:t>
            </a:r>
            <a:r>
              <a:rPr lang="en-US" sz="3600" dirty="0"/>
              <a:t>. </a:t>
            </a:r>
          </a:p>
          <a:p>
            <a:pPr marL="0" indent="0">
              <a:buNone/>
              <a:defRPr sz="2400"/>
            </a:pPr>
            <a:r>
              <a:rPr lang="en-US" sz="4400" dirty="0"/>
              <a:t>3. </a:t>
            </a:r>
            <a:r>
              <a:rPr lang="en-US" sz="4400" dirty="0" err="1"/>
              <a:t>TinyLLaMA</a:t>
            </a:r>
            <a:r>
              <a:rPr lang="en-US" sz="4400" dirty="0"/>
              <a:t> generate </a:t>
            </a:r>
            <a:r>
              <a:rPr lang="en-US" sz="4400" dirty="0" err="1"/>
              <a:t>jawaban</a:t>
            </a:r>
            <a:endParaRPr lang="en-US" sz="4400" dirty="0"/>
          </a:p>
          <a:p>
            <a:pPr marL="0" indent="0">
              <a:buNone/>
              <a:defRPr sz="2400"/>
            </a:pPr>
            <a:r>
              <a:rPr lang="en-US" sz="3600" dirty="0" err="1"/>
              <a:t>Menghasilkan</a:t>
            </a:r>
            <a:r>
              <a:rPr lang="en-US" sz="3600" dirty="0"/>
              <a:t> </a:t>
            </a:r>
            <a:r>
              <a:rPr lang="en-US" sz="3600" dirty="0" err="1"/>
              <a:t>jawaban</a:t>
            </a:r>
            <a:r>
              <a:rPr lang="en-US" sz="3600" dirty="0"/>
              <a:t> </a:t>
            </a:r>
            <a:r>
              <a:rPr lang="en-US" sz="3600" dirty="0" err="1"/>
              <a:t>teks</a:t>
            </a:r>
            <a:r>
              <a:rPr lang="en-US" sz="3600" dirty="0"/>
              <a:t> </a:t>
            </a:r>
            <a:r>
              <a:rPr lang="en-US" sz="3600" dirty="0" err="1"/>
              <a:t>berdasarkan</a:t>
            </a:r>
            <a:r>
              <a:rPr lang="en-US" sz="3600" dirty="0"/>
              <a:t> </a:t>
            </a:r>
            <a:r>
              <a:rPr lang="en-US" sz="3600" dirty="0" err="1"/>
              <a:t>pertanyaan</a:t>
            </a:r>
            <a:r>
              <a:rPr lang="en-US" sz="3600" dirty="0"/>
              <a:t> + </a:t>
            </a:r>
            <a:r>
              <a:rPr lang="en-US" sz="3600" dirty="0" err="1"/>
              <a:t>konteks</a:t>
            </a:r>
            <a:r>
              <a:rPr lang="en-US" sz="3600" dirty="0"/>
              <a:t> tafsir</a:t>
            </a:r>
            <a:endParaRPr lang="en-US" sz="4400" dirty="0"/>
          </a:p>
          <a:p>
            <a:pPr marL="0" indent="0">
              <a:buNone/>
              <a:defRPr sz="2400"/>
            </a:pPr>
            <a:endParaRPr lang="en-US" sz="4400" dirty="0"/>
          </a:p>
          <a:p>
            <a:endParaRPr lang="en-US" sz="4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DE470-67A1-F116-8E57-F0CE1D114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9009B89-B80D-F967-FFA1-D9B23D731117}"/>
              </a:ext>
            </a:extLst>
          </p:cNvPr>
          <p:cNvSpPr/>
          <p:nvPr/>
        </p:nvSpPr>
        <p:spPr>
          <a:xfrm flipH="1" flipV="1">
            <a:off x="-5013039" y="5753100"/>
            <a:ext cx="7490932" cy="4897794"/>
          </a:xfrm>
          <a:custGeom>
            <a:avLst/>
            <a:gdLst/>
            <a:ahLst/>
            <a:cxnLst/>
            <a:rect l="l" t="t" r="r" b="b"/>
            <a:pathLst>
              <a:path w="7490932" h="4897794">
                <a:moveTo>
                  <a:pt x="7490932" y="4897794"/>
                </a:moveTo>
                <a:lnTo>
                  <a:pt x="0" y="4897794"/>
                </a:lnTo>
                <a:lnTo>
                  <a:pt x="0" y="0"/>
                </a:lnTo>
                <a:lnTo>
                  <a:pt x="7490932" y="0"/>
                </a:lnTo>
                <a:lnTo>
                  <a:pt x="7490932" y="4897794"/>
                </a:lnTo>
                <a:close/>
              </a:path>
            </a:pathLst>
          </a:custGeom>
          <a:blipFill>
            <a:blip r:embed="rId2"/>
            <a:stretch>
              <a:fillRect b="-4772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1938E08-0E8B-4726-35F7-E37569C5A7A5}"/>
              </a:ext>
            </a:extLst>
          </p:cNvPr>
          <p:cNvSpPr/>
          <p:nvPr/>
        </p:nvSpPr>
        <p:spPr>
          <a:xfrm>
            <a:off x="-214576" y="7524428"/>
            <a:ext cx="7203748" cy="3470897"/>
          </a:xfrm>
          <a:custGeom>
            <a:avLst/>
            <a:gdLst/>
            <a:ahLst/>
            <a:cxnLst/>
            <a:rect l="l" t="t" r="r" b="b"/>
            <a:pathLst>
              <a:path w="7203748" h="3470897">
                <a:moveTo>
                  <a:pt x="0" y="0"/>
                </a:moveTo>
                <a:lnTo>
                  <a:pt x="7203748" y="0"/>
                </a:lnTo>
                <a:lnTo>
                  <a:pt x="7203748" y="3470897"/>
                </a:lnTo>
                <a:lnTo>
                  <a:pt x="0" y="3470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3C08D81-BCB2-4ABC-3EEA-8ABE0D521813}"/>
              </a:ext>
            </a:extLst>
          </p:cNvPr>
          <p:cNvSpPr txBox="1"/>
          <p:nvPr/>
        </p:nvSpPr>
        <p:spPr>
          <a:xfrm>
            <a:off x="1028700" y="9135826"/>
            <a:ext cx="2253925" cy="122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7"/>
              </a:lnSpc>
              <a:spcBef>
                <a:spcPct val="0"/>
              </a:spcBef>
            </a:pPr>
            <a:r>
              <a:rPr lang="en-US" sz="1335" u="none" strike="noStrike" spc="224">
                <a:solidFill>
                  <a:srgbClr val="FFFFFF"/>
                </a:solidFill>
                <a:latin typeface="RQND Pro Wide"/>
                <a:ea typeface="RQND Pro Wide"/>
                <a:cs typeface="RQND Pro Wide"/>
                <a:sym typeface="RQND Pro Wide"/>
              </a:rPr>
              <a:t>SALFORD &amp; CO.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640921E-1DE2-E510-077B-E813D749C80B}"/>
              </a:ext>
            </a:extLst>
          </p:cNvPr>
          <p:cNvSpPr/>
          <p:nvPr/>
        </p:nvSpPr>
        <p:spPr>
          <a:xfrm>
            <a:off x="2031424" y="5978906"/>
            <a:ext cx="3081629" cy="3526900"/>
          </a:xfrm>
          <a:custGeom>
            <a:avLst/>
            <a:gdLst/>
            <a:ahLst/>
            <a:cxnLst/>
            <a:rect l="l" t="t" r="r" b="b"/>
            <a:pathLst>
              <a:path w="3081629" h="3526900">
                <a:moveTo>
                  <a:pt x="0" y="0"/>
                </a:moveTo>
                <a:lnTo>
                  <a:pt x="3081629" y="0"/>
                </a:lnTo>
                <a:lnTo>
                  <a:pt x="3081629" y="3526899"/>
                </a:lnTo>
                <a:lnTo>
                  <a:pt x="0" y="35268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E954C05-4FED-5AFE-97F8-0BCDAAA5EBDC}"/>
              </a:ext>
            </a:extLst>
          </p:cNvPr>
          <p:cNvSpPr/>
          <p:nvPr/>
        </p:nvSpPr>
        <p:spPr>
          <a:xfrm flipV="1">
            <a:off x="14011512" y="3530009"/>
            <a:ext cx="7490932" cy="4897794"/>
          </a:xfrm>
          <a:custGeom>
            <a:avLst/>
            <a:gdLst/>
            <a:ahLst/>
            <a:cxnLst/>
            <a:rect l="l" t="t" r="r" b="b"/>
            <a:pathLst>
              <a:path w="7490932" h="4897794">
                <a:moveTo>
                  <a:pt x="0" y="4897793"/>
                </a:moveTo>
                <a:lnTo>
                  <a:pt x="7490931" y="4897793"/>
                </a:lnTo>
                <a:lnTo>
                  <a:pt x="7490931" y="0"/>
                </a:lnTo>
                <a:lnTo>
                  <a:pt x="0" y="0"/>
                </a:lnTo>
                <a:lnTo>
                  <a:pt x="0" y="4897793"/>
                </a:lnTo>
                <a:close/>
              </a:path>
            </a:pathLst>
          </a:custGeom>
          <a:blipFill>
            <a:blip r:embed="rId2"/>
            <a:stretch>
              <a:fillRect b="-4772"/>
            </a:stretch>
          </a:blipFill>
        </p:spPr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F7134F4-0A59-643B-8BC4-156D24A5FB4E}"/>
              </a:ext>
            </a:extLst>
          </p:cNvPr>
          <p:cNvSpPr txBox="1">
            <a:spLocks/>
          </p:cNvSpPr>
          <p:nvPr/>
        </p:nvSpPr>
        <p:spPr>
          <a:xfrm>
            <a:off x="-783228" y="781194"/>
            <a:ext cx="7772400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Pipeline</a:t>
            </a:r>
            <a:r>
              <a:rPr lang="en-US" dirty="0"/>
              <a:t> 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CE94D30-074D-B710-08A0-7D7B6A6594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2988975"/>
              </p:ext>
            </p:extLst>
          </p:nvPr>
        </p:nvGraphicFramePr>
        <p:xfrm>
          <a:off x="3048000" y="1079500"/>
          <a:ext cx="142113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042264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1635</TotalTime>
  <Words>763</Words>
  <Application>Microsoft Office PowerPoint</Application>
  <PresentationFormat>Custom</PresentationFormat>
  <Paragraphs>134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Aptos Display</vt:lpstr>
      <vt:lpstr>Calibri</vt:lpstr>
      <vt:lpstr>Aptos</vt:lpstr>
      <vt:lpstr>Pattanakarn</vt:lpstr>
      <vt:lpstr>RQND Pro Wide</vt:lpstr>
      <vt:lpstr>Office Theme</vt:lpstr>
      <vt:lpstr>Penerapan Model Neural Language Processing Pada Terjemahan dan Tafsir Al-Qur’an Bahasa Indonesia</vt:lpstr>
      <vt:lpstr>Latar Belakang</vt:lpstr>
      <vt:lpstr>Sofware, Tools dan Model </vt:lpstr>
      <vt:lpstr>Dashboard Utama</vt:lpstr>
      <vt:lpstr>Fokus Pembahasan : </vt:lpstr>
      <vt:lpstr>Tujuan dan Manfaat Pembuatan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rido mr</cp:lastModifiedBy>
  <cp:revision>22</cp:revision>
  <dcterms:created xsi:type="dcterms:W3CDTF">2006-08-16T00:00:00Z</dcterms:created>
  <dcterms:modified xsi:type="dcterms:W3CDTF">2025-06-28T03:42:34Z</dcterms:modified>
  <dc:identifier>DAGrDK-YsdI</dc:identifier>
</cp:coreProperties>
</file>